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sldIdLst>
    <p:sldId id="257" r:id="rId3"/>
    <p:sldId id="276" r:id="rId4"/>
    <p:sldId id="275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71" r:id="rId13"/>
    <p:sldId id="272" r:id="rId14"/>
    <p:sldId id="273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CC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7403"/>
    <p:restoredTop sz="93063"/>
  </p:normalViewPr>
  <p:slideViewPr>
    <p:cSldViewPr snapToGrid="0">
      <p:cViewPr varScale="1">
        <p:scale>
          <a:sx n="145" d="100"/>
          <a:sy n="145" d="100"/>
        </p:scale>
        <p:origin x="656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2F6E7D-A8D6-450A-9BE4-5EBE6A1264AC}" type="datetimeFigureOut">
              <a:rPr lang="en-US" smtClean="0"/>
              <a:t>1/30/18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3996C5-950A-40D5-B32C-E110E756D4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0844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2F6E7D-A8D6-450A-9BE4-5EBE6A1264AC}" type="datetimeFigureOut">
              <a:rPr lang="en-US" smtClean="0"/>
              <a:t>1/30/18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3996C5-950A-40D5-B32C-E110E756D4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53559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2F6E7D-A8D6-450A-9BE4-5EBE6A1264AC}" type="datetimeFigureOut">
              <a:rPr lang="en-US" smtClean="0"/>
              <a:t>1/30/18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3996C5-950A-40D5-B32C-E110E756D4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584146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0693" y="1769540"/>
            <a:ext cx="9440034" cy="1828801"/>
          </a:xfrm>
        </p:spPr>
        <p:txBody>
          <a:bodyPr anchor="b">
            <a:normAutofit/>
          </a:bodyPr>
          <a:lstStyle>
            <a:lvl1pPr algn="ctr"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0693" y="3598339"/>
            <a:ext cx="9440034" cy="1049867"/>
          </a:xfrm>
        </p:spPr>
        <p:txBody>
          <a:bodyPr anchor="t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68B079-3A23-4663-9E26-C68A6D14DEEF}" type="datetimeFigureOut">
              <a:rPr lang="en-US" smtClean="0"/>
              <a:t>1/30/18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8C33B8-33D0-475A-8240-F2FC528086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325290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68B079-3A23-4663-9E26-C68A6D14DEEF}" type="datetimeFigureOut">
              <a:rPr lang="en-US" smtClean="0"/>
              <a:t>1/30/18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8C33B8-33D0-475A-8240-F2FC528086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930193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1761067"/>
            <a:ext cx="9590550" cy="1828813"/>
          </a:xfrm>
        </p:spPr>
        <p:txBody>
          <a:bodyPr anchor="b"/>
          <a:lstStyle>
            <a:lvl1pPr algn="ctr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3589879"/>
            <a:ext cx="9590550" cy="1507054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68B079-3A23-4663-9E26-C68A6D14DEEF}" type="datetimeFigureOut">
              <a:rPr lang="en-US" smtClean="0"/>
              <a:t>1/30/18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8C33B8-33D0-475A-8240-F2FC528086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421408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3795" y="1732449"/>
            <a:ext cx="5060497" cy="4058750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2892" y="1732449"/>
            <a:ext cx="5064665" cy="4058751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68B079-3A23-4663-9E26-C68A6D14DEEF}" type="datetimeFigureOut">
              <a:rPr lang="en-US" smtClean="0"/>
              <a:t>1/30/18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8C33B8-33D0-475A-8240-F2FC528086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890159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 descr="Slate-V2-HD-comp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795" y="1734506"/>
            <a:ext cx="5089072" cy="4148769"/>
          </a:xfrm>
          <a:prstGeom prst="rect">
            <a:avLst/>
          </a:prstGeom>
        </p:spPr>
      </p:pic>
      <p:pic>
        <p:nvPicPr>
          <p:cNvPr id="21" name="Picture 20" descr="Slate-V2-HD-comp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8485" y="1734506"/>
            <a:ext cx="5089072" cy="414876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5872" y="1835254"/>
            <a:ext cx="4876344" cy="544884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05872" y="2380137"/>
            <a:ext cx="4876344" cy="3411063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94967" y="1835254"/>
            <a:ext cx="4895330" cy="544883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94967" y="2380137"/>
            <a:ext cx="4895330" cy="3411063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68B079-3A23-4663-9E26-C68A6D14DEEF}" type="datetimeFigureOut">
              <a:rPr lang="en-US" smtClean="0"/>
              <a:t>1/30/18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8C33B8-33D0-475A-8240-F2FC528086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59853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68B079-3A23-4663-9E26-C68A6D14DEEF}" type="datetimeFigureOut">
              <a:rPr lang="en-US" smtClean="0"/>
              <a:t>1/30/18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8C33B8-33D0-475A-8240-F2FC528086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641801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68B079-3A23-4663-9E26-C68A6D14DEEF}" type="datetimeFigureOut">
              <a:rPr lang="en-US" smtClean="0"/>
              <a:t>1/30/18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8C33B8-33D0-475A-8240-F2FC528086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262684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3706889" cy="182191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55633" y="609600"/>
            <a:ext cx="6411924" cy="5181600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2431518"/>
            <a:ext cx="3706889" cy="3359681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68B079-3A23-4663-9E26-C68A6D14DEEF}" type="datetimeFigureOut">
              <a:rPr lang="en-US" smtClean="0"/>
              <a:t>1/30/18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8C33B8-33D0-475A-8240-F2FC528086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65254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2F6E7D-A8D6-450A-9BE4-5EBE6A1264AC}" type="datetimeFigureOut">
              <a:rPr lang="en-US" smtClean="0"/>
              <a:t>1/30/18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3996C5-950A-40D5-B32C-E110E756D4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955482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 descr="Slate-V2-HD-vert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3665" y="609600"/>
            <a:ext cx="3584166" cy="520483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923"/>
            <a:ext cx="5934949" cy="1829338"/>
          </a:xfrm>
        </p:spPr>
        <p:txBody>
          <a:bodyPr anchor="b">
            <a:noAutofit/>
          </a:bodyPr>
          <a:lstStyle>
            <a:lvl1pPr algn="ctr">
              <a:defRPr sz="32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42551" y="763702"/>
            <a:ext cx="3275751" cy="4912822"/>
          </a:xfr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2439261"/>
            <a:ext cx="5934949" cy="337613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68B079-3A23-4663-9E26-C68A6D14DEEF}" type="datetimeFigureOut">
              <a:rPr lang="en-US" smtClean="0"/>
              <a:t>1/30/18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8C33B8-33D0-475A-8240-F2FC528086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566266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Slate-V2-HD-pano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883" y="547807"/>
            <a:ext cx="10141799" cy="381680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6" y="4565255"/>
            <a:ext cx="10355326" cy="543472"/>
          </a:xfrm>
        </p:spPr>
        <p:txBody>
          <a:bodyPr anchor="b">
            <a:normAutofit/>
          </a:bodyPr>
          <a:lstStyle>
            <a:lvl1pPr algn="ctr">
              <a:defRPr sz="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69349" y="695009"/>
            <a:ext cx="9845346" cy="3525671"/>
          </a:xfr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5108728"/>
            <a:ext cx="10353762" cy="682472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68B079-3A23-4663-9E26-C68A6D14DEEF}" type="datetimeFigureOut">
              <a:rPr lang="en-US" smtClean="0"/>
              <a:t>1/30/18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8C33B8-33D0-475A-8240-F2FC528086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044534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8437"/>
            <a:ext cx="10353762" cy="353434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295180"/>
            <a:ext cx="10353763" cy="1501826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68B079-3A23-4663-9E26-C68A6D14DEEF}" type="datetimeFigureOut">
              <a:rPr lang="en-US" smtClean="0"/>
              <a:t>1/30/18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8C33B8-33D0-475A-8240-F2FC528086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425499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32749"/>
          </a:xfrm>
        </p:spPr>
        <p:txBody>
          <a:bodyPr anchor="t">
            <a:normAutofit/>
          </a:bodyPr>
          <a:lstStyle>
            <a:lvl1pPr marL="0" indent="0" algn="r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304353"/>
            <a:ext cx="10353763" cy="148949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68B079-3A23-4663-9E26-C68A6D14DEEF}" type="datetimeFigureOut">
              <a:rPr lang="en-US" smtClean="0"/>
              <a:t>1/30/18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8C33B8-33D0-475A-8240-F2FC52808691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990600" y="88479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504716" y="292825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04393442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2126942"/>
            <a:ext cx="10353763" cy="25118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84" y="4650556"/>
            <a:ext cx="10352199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68B079-3A23-4663-9E26-C68A6D14DEEF}" type="datetimeFigureOut">
              <a:rPr lang="en-US" smtClean="0"/>
              <a:t>1/30/18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8C33B8-33D0-475A-8240-F2FC528086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933895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97045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95" y="1885950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95" y="2571750"/>
            <a:ext cx="3300984" cy="321945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6711" y="1885950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435" y="2571750"/>
            <a:ext cx="3300984" cy="321945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66572" y="1885950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66572" y="2571750"/>
            <a:ext cx="3300984" cy="321945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68B079-3A23-4663-9E26-C68A6D14DEEF}" type="datetimeFigureOut">
              <a:rPr lang="en-US" smtClean="0"/>
              <a:t>1/30/18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8C33B8-33D0-475A-8240-F2FC528086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571279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ate-V2-HD-3col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7962" y="1818214"/>
            <a:ext cx="3339972" cy="1847851"/>
          </a:xfrm>
          <a:prstGeom prst="rect">
            <a:avLst/>
          </a:prstGeom>
        </p:spPr>
      </p:pic>
      <p:pic>
        <p:nvPicPr>
          <p:cNvPr id="36" name="Picture 35" descr="Slate-V2-HD-3col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3800" y="1818214"/>
            <a:ext cx="3339972" cy="1847851"/>
          </a:xfrm>
          <a:prstGeom prst="rect">
            <a:avLst/>
          </a:prstGeom>
        </p:spPr>
      </p:pic>
      <p:pic>
        <p:nvPicPr>
          <p:cNvPr id="37" name="Picture 36" descr="Slate-V2-HD-3col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6051" y="1818214"/>
            <a:ext cx="3339972" cy="1847851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94" y="609600"/>
            <a:ext cx="10353763" cy="97045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95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018102" y="1938918"/>
            <a:ext cx="3092368" cy="160295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95" y="4480368"/>
            <a:ext cx="3300984" cy="1310833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88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545743" y="1939094"/>
            <a:ext cx="3092368" cy="160816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435" y="4480367"/>
            <a:ext cx="3300984" cy="1310833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66697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75698" y="1934432"/>
            <a:ext cx="3092368" cy="160729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66572" y="4480365"/>
            <a:ext cx="3300984" cy="131083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68B079-3A23-4663-9E26-C68A6D14DEEF}" type="datetimeFigureOut">
              <a:rPr lang="en-US" smtClean="0"/>
              <a:t>1/30/18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8C33B8-33D0-475A-8240-F2FC528086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959047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68B079-3A23-4663-9E26-C68A6D14DEEF}" type="datetimeFigureOut">
              <a:rPr lang="en-US" smtClean="0"/>
              <a:t>1/30/18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8C33B8-33D0-475A-8240-F2FC528086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741069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83068" y="609599"/>
            <a:ext cx="2284487" cy="518160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3796" y="609599"/>
            <a:ext cx="7916872" cy="5181601"/>
          </a:xfrm>
        </p:spPr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68B079-3A23-4663-9E26-C68A6D14DEEF}" type="datetimeFigureOut">
              <a:rPr lang="en-US" smtClean="0"/>
              <a:t>1/30/18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8C33B8-33D0-475A-8240-F2FC528086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84169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2F6E7D-A8D6-450A-9BE4-5EBE6A1264AC}" type="datetimeFigureOut">
              <a:rPr lang="en-US" smtClean="0"/>
              <a:t>1/30/18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3996C5-950A-40D5-B32C-E110E756D4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63660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2F6E7D-A8D6-450A-9BE4-5EBE6A1264AC}" type="datetimeFigureOut">
              <a:rPr lang="en-US" smtClean="0"/>
              <a:t>1/30/18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3996C5-950A-40D5-B32C-E110E756D4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85639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2F6E7D-A8D6-450A-9BE4-5EBE6A1264AC}" type="datetimeFigureOut">
              <a:rPr lang="en-US" smtClean="0"/>
              <a:t>1/30/18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3996C5-950A-40D5-B32C-E110E756D4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09801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2F6E7D-A8D6-450A-9BE4-5EBE6A1264AC}" type="datetimeFigureOut">
              <a:rPr lang="en-US" smtClean="0"/>
              <a:t>1/30/18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3996C5-950A-40D5-B32C-E110E756D4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11241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2F6E7D-A8D6-450A-9BE4-5EBE6A1264AC}" type="datetimeFigureOut">
              <a:rPr lang="en-US" smtClean="0"/>
              <a:t>1/30/18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3996C5-950A-40D5-B32C-E110E756D4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23418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2F6E7D-A8D6-450A-9BE4-5EBE6A1264AC}" type="datetimeFigureOut">
              <a:rPr lang="en-US" smtClean="0"/>
              <a:t>1/30/18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3996C5-950A-40D5-B32C-E110E756D4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81956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2F6E7D-A8D6-450A-9BE4-5EBE6A1264AC}" type="datetimeFigureOut">
              <a:rPr lang="en-US" smtClean="0"/>
              <a:t>1/30/18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3996C5-950A-40D5-B32C-E110E756D4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61084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18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slideLayout" Target="../slideLayouts/slideLayout28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2F6E7D-A8D6-450A-9BE4-5EBE6A1264AC}" type="datetimeFigureOut">
              <a:rPr lang="en-US" smtClean="0"/>
              <a:t>1/30/18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3996C5-950A-40D5-B32C-E110E756D4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55077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970450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95" y="1732449"/>
            <a:ext cx="10353762" cy="4058751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6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fld id="{EC68B079-3A23-4663-9E26-C68A6D14DEEF}" type="datetimeFigureOut">
              <a:rPr lang="en-US" smtClean="0"/>
              <a:t>1/30/18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95" y="5883275"/>
            <a:ext cx="66728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5354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fld id="{248C33B8-33D0-475A-8240-F2FC528086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960008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0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j-lt"/>
          <a:ea typeface="+mj-ea"/>
          <a:cs typeface="Trebuchet M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20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1pPr>
      <a:lvl2pPr marL="720000" indent="-270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"/>
        <a:defRPr sz="18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2pPr>
      <a:lvl3pPr marL="1026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6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3pPr>
      <a:lvl4pPr marL="1386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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4pPr>
      <a:lvl5pPr marL="1674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5pPr>
      <a:lvl6pPr marL="20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6pPr>
      <a:lvl7pPr marL="240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7pPr>
      <a:lvl8pPr marL="278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8pPr>
      <a:lvl9pPr marL="310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4659" y="0"/>
            <a:ext cx="10353762" cy="970450"/>
          </a:xfrm>
        </p:spPr>
        <p:txBody>
          <a:bodyPr>
            <a:normAutofit fontScale="90000"/>
          </a:bodyPr>
          <a:lstStyle/>
          <a:p>
            <a:r>
              <a:rPr lang="en-US" cap="all" dirty="0">
                <a:effectLst/>
              </a:rPr>
              <a:t>CLASS DEFINITION (&gt; 1 CONSTRUCTOR)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1206619" y="770923"/>
            <a:ext cx="9666514" cy="4493538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en-US" sz="2200" b="0" i="0" dirty="0">
                <a:solidFill>
                  <a:srgbClr val="E3CEAB"/>
                </a:solidFill>
                <a:effectLst/>
                <a:latin typeface="Courier New" panose="02070309020205020404" pitchFamily="49" charset="0"/>
              </a:rPr>
              <a:t>public</a:t>
            </a:r>
            <a:r>
              <a:rPr lang="en-US" sz="2200" b="0" i="0" dirty="0">
                <a:solidFill>
                  <a:srgbClr val="DCDCDC"/>
                </a:solidFill>
                <a:effectLst/>
                <a:latin typeface="Courier New" panose="02070309020205020404" pitchFamily="49" charset="0"/>
              </a:rPr>
              <a:t> </a:t>
            </a:r>
            <a:r>
              <a:rPr lang="en-US" sz="2200" b="0" i="0" dirty="0">
                <a:solidFill>
                  <a:srgbClr val="E3CEAB"/>
                </a:solidFill>
                <a:effectLst/>
                <a:latin typeface="Courier New" panose="02070309020205020404" pitchFamily="49" charset="0"/>
              </a:rPr>
              <a:t>class</a:t>
            </a:r>
            <a:r>
              <a:rPr lang="en-US" sz="2200" b="0" i="0" dirty="0">
                <a:solidFill>
                  <a:srgbClr val="DCDCDC"/>
                </a:solidFill>
                <a:effectLst/>
                <a:latin typeface="Courier New" panose="02070309020205020404" pitchFamily="49" charset="0"/>
              </a:rPr>
              <a:t> Point {</a:t>
            </a:r>
          </a:p>
          <a:p>
            <a:r>
              <a:rPr lang="en-US" sz="2200" b="0" i="0" dirty="0">
                <a:solidFill>
                  <a:srgbClr val="DCDCDC"/>
                </a:solidFill>
                <a:effectLst/>
                <a:latin typeface="Courier New" panose="02070309020205020404" pitchFamily="49" charset="0"/>
              </a:rPr>
              <a:t> </a:t>
            </a:r>
            <a:r>
              <a:rPr lang="en-US" sz="2200" b="0" i="0" dirty="0">
                <a:solidFill>
                  <a:srgbClr val="E3CEAB"/>
                </a:solidFill>
                <a:effectLst/>
                <a:latin typeface="Courier New" panose="02070309020205020404" pitchFamily="49" charset="0"/>
              </a:rPr>
              <a:t>private</a:t>
            </a:r>
            <a:r>
              <a:rPr lang="en-US" sz="2200" b="0" i="0" dirty="0">
                <a:solidFill>
                  <a:srgbClr val="DCDCDC"/>
                </a:solidFill>
                <a:effectLst/>
                <a:latin typeface="Courier New" panose="02070309020205020404" pitchFamily="49" charset="0"/>
              </a:rPr>
              <a:t> </a:t>
            </a:r>
            <a:r>
              <a:rPr lang="en-US" sz="2200" b="0" i="0" dirty="0" err="1">
                <a:solidFill>
                  <a:srgbClr val="E3CEAB"/>
                </a:solidFill>
                <a:effectLst/>
                <a:latin typeface="Courier New" panose="02070309020205020404" pitchFamily="49" charset="0"/>
              </a:rPr>
              <a:t>int</a:t>
            </a:r>
            <a:r>
              <a:rPr lang="en-US" sz="2200" b="0" i="0" dirty="0">
                <a:solidFill>
                  <a:srgbClr val="DCDCDC"/>
                </a:solidFill>
                <a:effectLst/>
                <a:latin typeface="Courier New" panose="02070309020205020404" pitchFamily="49" charset="0"/>
              </a:rPr>
              <a:t> x;</a:t>
            </a:r>
          </a:p>
          <a:p>
            <a:r>
              <a:rPr lang="en-US" sz="2200" b="0" i="0" dirty="0">
                <a:solidFill>
                  <a:srgbClr val="DCDCDC"/>
                </a:solidFill>
                <a:effectLst/>
                <a:latin typeface="Courier New" panose="02070309020205020404" pitchFamily="49" charset="0"/>
              </a:rPr>
              <a:t> </a:t>
            </a:r>
            <a:r>
              <a:rPr lang="en-US" sz="2200" b="0" i="0" dirty="0">
                <a:solidFill>
                  <a:srgbClr val="E3CEAB"/>
                </a:solidFill>
                <a:effectLst/>
                <a:latin typeface="Courier New" panose="02070309020205020404" pitchFamily="49" charset="0"/>
              </a:rPr>
              <a:t>private</a:t>
            </a:r>
            <a:r>
              <a:rPr lang="en-US" sz="2200" b="0" i="0" dirty="0">
                <a:solidFill>
                  <a:srgbClr val="DCDCDC"/>
                </a:solidFill>
                <a:effectLst/>
                <a:latin typeface="Courier New" panose="02070309020205020404" pitchFamily="49" charset="0"/>
              </a:rPr>
              <a:t> </a:t>
            </a:r>
            <a:r>
              <a:rPr lang="en-US" sz="2200" b="0" i="0" dirty="0" err="1">
                <a:solidFill>
                  <a:srgbClr val="E3CEAB"/>
                </a:solidFill>
                <a:effectLst/>
                <a:latin typeface="Courier New" panose="02070309020205020404" pitchFamily="49" charset="0"/>
              </a:rPr>
              <a:t>int</a:t>
            </a:r>
            <a:r>
              <a:rPr lang="en-US" sz="2200" b="0" i="0" dirty="0">
                <a:solidFill>
                  <a:srgbClr val="DCDCDC"/>
                </a:solidFill>
                <a:effectLst/>
                <a:latin typeface="Courier New" panose="02070309020205020404" pitchFamily="49" charset="0"/>
              </a:rPr>
              <a:t> y;</a:t>
            </a:r>
          </a:p>
          <a:p>
            <a:r>
              <a:rPr lang="en-US" sz="2200" b="0" i="0" dirty="0">
                <a:solidFill>
                  <a:srgbClr val="DCDCDC"/>
                </a:solidFill>
                <a:effectLst/>
                <a:latin typeface="Courier New" panose="02070309020205020404" pitchFamily="49" charset="0"/>
              </a:rPr>
              <a:t> </a:t>
            </a:r>
          </a:p>
          <a:p>
            <a:r>
              <a:rPr lang="en-US" sz="2200" dirty="0">
                <a:solidFill>
                  <a:srgbClr val="DCDCDC"/>
                </a:solidFill>
                <a:latin typeface="Courier New" panose="02070309020205020404" pitchFamily="49" charset="0"/>
              </a:rPr>
              <a:t>   </a:t>
            </a:r>
            <a:r>
              <a:rPr lang="en-US" sz="2200" b="0" i="0" dirty="0">
                <a:solidFill>
                  <a:srgbClr val="E3CEAB"/>
                </a:solidFill>
                <a:effectLst/>
                <a:latin typeface="inherit"/>
              </a:rPr>
              <a:t>public</a:t>
            </a:r>
            <a:r>
              <a:rPr lang="en-US" sz="2200" b="0" i="0" dirty="0">
                <a:solidFill>
                  <a:srgbClr val="DCDCDC"/>
                </a:solidFill>
                <a:effectLst/>
                <a:latin typeface="Courier New" panose="02070309020205020404" pitchFamily="49" charset="0"/>
              </a:rPr>
              <a:t> </a:t>
            </a:r>
            <a:r>
              <a:rPr lang="en-US" sz="2200" b="0" i="0" dirty="0">
                <a:solidFill>
                  <a:srgbClr val="EFEF8F"/>
                </a:solidFill>
                <a:effectLst/>
                <a:latin typeface="inherit"/>
              </a:rPr>
              <a:t>Point</a:t>
            </a:r>
            <a:r>
              <a:rPr lang="en-US" sz="2200" b="0" i="0" dirty="0">
                <a:solidFill>
                  <a:srgbClr val="DCDCDC"/>
                </a:solidFill>
                <a:effectLst/>
                <a:latin typeface="inherit"/>
              </a:rPr>
              <a:t>()</a:t>
            </a:r>
            <a:r>
              <a:rPr lang="en-US" sz="2200" b="0" i="0" dirty="0">
                <a:solidFill>
                  <a:srgbClr val="DCDCDC"/>
                </a:solidFill>
                <a:effectLst/>
                <a:latin typeface="Courier New" panose="02070309020205020404" pitchFamily="49" charset="0"/>
              </a:rPr>
              <a:t> { </a:t>
            </a:r>
          </a:p>
          <a:p>
            <a:r>
              <a:rPr lang="en-US" sz="2200" b="0" i="0" dirty="0">
                <a:solidFill>
                  <a:srgbClr val="DCDCDC"/>
                </a:solidFill>
                <a:effectLst/>
                <a:latin typeface="Courier New" panose="02070309020205020404" pitchFamily="49" charset="0"/>
              </a:rPr>
              <a:t>       x = </a:t>
            </a:r>
            <a:r>
              <a:rPr lang="en-US" sz="2200" b="0" i="0" dirty="0">
                <a:solidFill>
                  <a:srgbClr val="8CD0D3"/>
                </a:solidFill>
                <a:effectLst/>
                <a:latin typeface="Courier New" panose="02070309020205020404" pitchFamily="49" charset="0"/>
              </a:rPr>
              <a:t>0</a:t>
            </a:r>
            <a:r>
              <a:rPr lang="en-US" sz="2200" b="0" i="0" dirty="0">
                <a:solidFill>
                  <a:srgbClr val="DCDCDC"/>
                </a:solidFill>
                <a:effectLst/>
                <a:latin typeface="Courier New" panose="02070309020205020404" pitchFamily="49" charset="0"/>
              </a:rPr>
              <a:t>; </a:t>
            </a:r>
          </a:p>
          <a:p>
            <a:r>
              <a:rPr lang="en-US" sz="2200" b="0" i="0" dirty="0">
                <a:solidFill>
                  <a:srgbClr val="DCDCDC"/>
                </a:solidFill>
                <a:effectLst/>
                <a:latin typeface="Courier New" panose="02070309020205020404" pitchFamily="49" charset="0"/>
              </a:rPr>
              <a:t>       y = </a:t>
            </a:r>
            <a:r>
              <a:rPr lang="en-US" sz="2200" b="0" i="0" dirty="0">
                <a:solidFill>
                  <a:srgbClr val="8CD0D3"/>
                </a:solidFill>
                <a:effectLst/>
                <a:latin typeface="Courier New" panose="02070309020205020404" pitchFamily="49" charset="0"/>
              </a:rPr>
              <a:t>0</a:t>
            </a:r>
            <a:r>
              <a:rPr lang="en-US" sz="2200" b="0" i="0" dirty="0">
                <a:solidFill>
                  <a:srgbClr val="DCDCDC"/>
                </a:solidFill>
                <a:effectLst/>
                <a:latin typeface="Courier New" panose="02070309020205020404" pitchFamily="49" charset="0"/>
              </a:rPr>
              <a:t>; </a:t>
            </a:r>
          </a:p>
          <a:p>
            <a:r>
              <a:rPr lang="en-US" sz="2200" dirty="0">
                <a:solidFill>
                  <a:srgbClr val="DCDCDC"/>
                </a:solidFill>
                <a:latin typeface="Courier New" panose="02070309020205020404" pitchFamily="49" charset="0"/>
              </a:rPr>
              <a:t>   </a:t>
            </a:r>
            <a:r>
              <a:rPr lang="en-US" sz="2200" b="0" i="0" dirty="0">
                <a:solidFill>
                  <a:srgbClr val="DCDCDC"/>
                </a:solidFill>
                <a:effectLst/>
                <a:latin typeface="Courier New" panose="02070309020205020404" pitchFamily="49" charset="0"/>
              </a:rPr>
              <a:t>} </a:t>
            </a:r>
          </a:p>
          <a:p>
            <a:r>
              <a:rPr lang="en-US" sz="2200" dirty="0">
                <a:solidFill>
                  <a:srgbClr val="DCDCDC"/>
                </a:solidFill>
                <a:latin typeface="Courier New" panose="02070309020205020404" pitchFamily="49" charset="0"/>
              </a:rPr>
              <a:t>    </a:t>
            </a:r>
            <a:r>
              <a:rPr lang="en-US" sz="2200" b="0" i="0" dirty="0">
                <a:solidFill>
                  <a:srgbClr val="E3CEAB"/>
                </a:solidFill>
                <a:effectLst/>
                <a:latin typeface="inherit"/>
              </a:rPr>
              <a:t>public</a:t>
            </a:r>
            <a:r>
              <a:rPr lang="en-US" sz="2200" b="0" i="0" dirty="0">
                <a:solidFill>
                  <a:srgbClr val="DCDCDC"/>
                </a:solidFill>
                <a:effectLst/>
                <a:latin typeface="Courier New" panose="02070309020205020404" pitchFamily="49" charset="0"/>
              </a:rPr>
              <a:t> </a:t>
            </a:r>
            <a:r>
              <a:rPr lang="en-US" sz="2200" b="0" i="0" dirty="0">
                <a:solidFill>
                  <a:srgbClr val="EFEF8F"/>
                </a:solidFill>
                <a:effectLst/>
                <a:latin typeface="inherit"/>
              </a:rPr>
              <a:t>Point</a:t>
            </a:r>
            <a:r>
              <a:rPr lang="en-US" sz="2200" b="0" i="0" dirty="0">
                <a:solidFill>
                  <a:srgbClr val="DCDCDC"/>
                </a:solidFill>
                <a:effectLst/>
                <a:latin typeface="inherit"/>
              </a:rPr>
              <a:t>(</a:t>
            </a:r>
            <a:r>
              <a:rPr lang="en-US" sz="2200" b="0" i="0" dirty="0" err="1">
                <a:solidFill>
                  <a:srgbClr val="E3CEAB"/>
                </a:solidFill>
                <a:effectLst/>
                <a:latin typeface="inherit"/>
              </a:rPr>
              <a:t>int</a:t>
            </a:r>
            <a:r>
              <a:rPr lang="en-US" sz="2200" b="0" i="0" dirty="0">
                <a:solidFill>
                  <a:srgbClr val="DCDCDC"/>
                </a:solidFill>
                <a:effectLst/>
                <a:latin typeface="inherit"/>
              </a:rPr>
              <a:t> x, </a:t>
            </a:r>
            <a:r>
              <a:rPr lang="en-US" sz="2200" b="0" i="0" dirty="0" err="1">
                <a:solidFill>
                  <a:srgbClr val="E3CEAB"/>
                </a:solidFill>
                <a:effectLst/>
                <a:latin typeface="inherit"/>
              </a:rPr>
              <a:t>int</a:t>
            </a:r>
            <a:r>
              <a:rPr lang="en-US" sz="2200" b="0" i="0" dirty="0">
                <a:solidFill>
                  <a:srgbClr val="DCDCDC"/>
                </a:solidFill>
                <a:effectLst/>
                <a:latin typeface="inherit"/>
              </a:rPr>
              <a:t> y)</a:t>
            </a:r>
            <a:r>
              <a:rPr lang="en-US" sz="2200" b="0" i="0" dirty="0">
                <a:solidFill>
                  <a:srgbClr val="DCDCDC"/>
                </a:solidFill>
                <a:effectLst/>
                <a:latin typeface="Courier New" panose="02070309020205020404" pitchFamily="49" charset="0"/>
              </a:rPr>
              <a:t> { </a:t>
            </a:r>
          </a:p>
          <a:p>
            <a:r>
              <a:rPr lang="en-US" sz="2200" b="0" i="0" dirty="0">
                <a:solidFill>
                  <a:srgbClr val="DCDCDC"/>
                </a:solidFill>
                <a:effectLst/>
                <a:latin typeface="Courier New" panose="02070309020205020404" pitchFamily="49" charset="0"/>
              </a:rPr>
              <a:t>       x = x;  //Which x?</a:t>
            </a:r>
          </a:p>
          <a:p>
            <a:r>
              <a:rPr lang="en-US" sz="2200" b="0" i="0" dirty="0">
                <a:solidFill>
                  <a:srgbClr val="DCDCDC"/>
                </a:solidFill>
                <a:effectLst/>
                <a:latin typeface="Courier New" panose="02070309020205020404" pitchFamily="49" charset="0"/>
              </a:rPr>
              <a:t>       y = y; </a:t>
            </a:r>
            <a:r>
              <a:rPr lang="en-US" sz="2200" dirty="0">
                <a:solidFill>
                  <a:srgbClr val="DCDCDC"/>
                </a:solidFill>
                <a:latin typeface="Courier New" panose="02070309020205020404" pitchFamily="49" charset="0"/>
              </a:rPr>
              <a:t>//Which y?</a:t>
            </a:r>
            <a:endParaRPr lang="en-US" sz="2200" b="0" i="0" dirty="0">
              <a:solidFill>
                <a:srgbClr val="DCDCDC"/>
              </a:solidFill>
              <a:effectLst/>
              <a:latin typeface="Courier New" panose="02070309020205020404" pitchFamily="49" charset="0"/>
            </a:endParaRPr>
          </a:p>
          <a:p>
            <a:r>
              <a:rPr lang="en-US" sz="2200" dirty="0">
                <a:solidFill>
                  <a:srgbClr val="DCDCDC"/>
                </a:solidFill>
                <a:latin typeface="Courier New" panose="02070309020205020404" pitchFamily="49" charset="0"/>
              </a:rPr>
              <a:t>     </a:t>
            </a:r>
            <a:r>
              <a:rPr lang="en-US" sz="2200" b="0" i="0" dirty="0">
                <a:solidFill>
                  <a:srgbClr val="DCDCDC"/>
                </a:solidFill>
                <a:effectLst/>
                <a:latin typeface="Courier New" panose="02070309020205020404" pitchFamily="49" charset="0"/>
              </a:rPr>
              <a:t>} </a:t>
            </a:r>
          </a:p>
          <a:p>
            <a:r>
              <a:rPr lang="en-US" sz="2200" b="0" i="0" dirty="0">
                <a:solidFill>
                  <a:srgbClr val="DCDCDC"/>
                </a:solidFill>
                <a:effectLst/>
                <a:latin typeface="Courier New" panose="02070309020205020404" pitchFamily="49" charset="0"/>
              </a:rPr>
              <a:t>}</a:t>
            </a:r>
            <a:endParaRPr lang="en-US" sz="2200" dirty="0"/>
          </a:p>
        </p:txBody>
      </p:sp>
      <p:sp>
        <p:nvSpPr>
          <p:cNvPr id="5" name="Rectangle 4"/>
          <p:cNvSpPr/>
          <p:nvPr/>
        </p:nvSpPr>
        <p:spPr>
          <a:xfrm>
            <a:off x="1206619" y="5418342"/>
            <a:ext cx="9666514" cy="769441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en-US" sz="2200" b="0" i="0" dirty="0">
                <a:solidFill>
                  <a:srgbClr val="DCDCDC"/>
                </a:solidFill>
                <a:effectLst/>
                <a:latin typeface="Courier New" panose="02070309020205020404" pitchFamily="49" charset="0"/>
              </a:rPr>
              <a:t>Point p1 = </a:t>
            </a:r>
            <a:r>
              <a:rPr lang="en-US" sz="2200" b="0" i="0" dirty="0">
                <a:solidFill>
                  <a:srgbClr val="E3CEAB"/>
                </a:solidFill>
                <a:effectLst/>
                <a:latin typeface="Courier New" panose="02070309020205020404" pitchFamily="49" charset="0"/>
              </a:rPr>
              <a:t>new</a:t>
            </a:r>
            <a:r>
              <a:rPr lang="en-US" sz="2200" b="0" i="0" dirty="0">
                <a:solidFill>
                  <a:srgbClr val="DCDCDC"/>
                </a:solidFill>
                <a:effectLst/>
                <a:latin typeface="Courier New" panose="02070309020205020404" pitchFamily="49" charset="0"/>
              </a:rPr>
              <a:t> Point(); </a:t>
            </a:r>
            <a:r>
              <a:rPr lang="en-US" sz="2200" b="0" i="0" dirty="0">
                <a:solidFill>
                  <a:srgbClr val="7F9F7F"/>
                </a:solidFill>
                <a:effectLst/>
                <a:latin typeface="Courier New" panose="02070309020205020404" pitchFamily="49" charset="0"/>
              </a:rPr>
              <a:t>// x = 0, y = 0</a:t>
            </a:r>
            <a:r>
              <a:rPr lang="en-US" sz="2200" b="0" i="0" dirty="0">
                <a:solidFill>
                  <a:srgbClr val="DCDCDC"/>
                </a:solidFill>
                <a:effectLst/>
                <a:latin typeface="Courier New" panose="02070309020205020404" pitchFamily="49" charset="0"/>
              </a:rPr>
              <a:t> </a:t>
            </a:r>
          </a:p>
          <a:p>
            <a:r>
              <a:rPr lang="en-US" sz="2200" b="0" i="0" dirty="0">
                <a:solidFill>
                  <a:srgbClr val="DCDCDC"/>
                </a:solidFill>
                <a:effectLst/>
                <a:latin typeface="Courier New" panose="02070309020205020404" pitchFamily="49" charset="0"/>
              </a:rPr>
              <a:t>Point p2 = </a:t>
            </a:r>
            <a:r>
              <a:rPr lang="en-US" sz="2200" b="0" i="0" dirty="0">
                <a:solidFill>
                  <a:srgbClr val="E3CEAB"/>
                </a:solidFill>
                <a:effectLst/>
                <a:latin typeface="Courier New" panose="02070309020205020404" pitchFamily="49" charset="0"/>
              </a:rPr>
              <a:t>new</a:t>
            </a:r>
            <a:r>
              <a:rPr lang="en-US" sz="2200" b="0" i="0" dirty="0">
                <a:solidFill>
                  <a:srgbClr val="DCDCDC"/>
                </a:solidFill>
                <a:effectLst/>
                <a:latin typeface="Courier New" panose="02070309020205020404" pitchFamily="49" charset="0"/>
              </a:rPr>
              <a:t> Point(</a:t>
            </a:r>
            <a:r>
              <a:rPr lang="en-US" sz="2200" b="0" i="0" dirty="0">
                <a:solidFill>
                  <a:srgbClr val="8CD0D3"/>
                </a:solidFill>
                <a:effectLst/>
                <a:latin typeface="Courier New" panose="02070309020205020404" pitchFamily="49" charset="0"/>
              </a:rPr>
              <a:t>1</a:t>
            </a:r>
            <a:r>
              <a:rPr lang="en-US" sz="2200" b="0" i="0" dirty="0">
                <a:solidFill>
                  <a:srgbClr val="DCDCDC"/>
                </a:solidFill>
                <a:effectLst/>
                <a:latin typeface="Courier New" panose="02070309020205020404" pitchFamily="49" charset="0"/>
              </a:rPr>
              <a:t>, </a:t>
            </a:r>
            <a:r>
              <a:rPr lang="en-US" sz="2200" b="0" i="0" dirty="0">
                <a:solidFill>
                  <a:srgbClr val="8CD0D3"/>
                </a:solidFill>
                <a:effectLst/>
                <a:latin typeface="Courier New" panose="02070309020205020404" pitchFamily="49" charset="0"/>
              </a:rPr>
              <a:t>2</a:t>
            </a:r>
            <a:r>
              <a:rPr lang="en-US" sz="2200" b="0" i="0" dirty="0">
                <a:solidFill>
                  <a:srgbClr val="DCDCDC"/>
                </a:solidFill>
                <a:effectLst/>
                <a:latin typeface="Courier New" panose="02070309020205020404" pitchFamily="49" charset="0"/>
              </a:rPr>
              <a:t>); </a:t>
            </a:r>
            <a:r>
              <a:rPr lang="en-US" sz="2200" b="0" i="0" dirty="0">
                <a:solidFill>
                  <a:srgbClr val="7F9F7F"/>
                </a:solidFill>
                <a:effectLst/>
                <a:latin typeface="Courier New" panose="02070309020205020404" pitchFamily="49" charset="0"/>
              </a:rPr>
              <a:t>// x = 1, y = 2</a:t>
            </a:r>
            <a:endParaRPr lang="en-US" sz="2200" dirty="0"/>
          </a:p>
        </p:txBody>
      </p:sp>
      <p:sp>
        <p:nvSpPr>
          <p:cNvPr id="6" name="Rectangle 5"/>
          <p:cNvSpPr/>
          <p:nvPr/>
        </p:nvSpPr>
        <p:spPr>
          <a:xfrm>
            <a:off x="1206619" y="6279566"/>
            <a:ext cx="956491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en-US" sz="2800" dirty="0">
                <a:effectLst/>
                <a:latin typeface="inherit"/>
              </a:rPr>
              <a:t>Constructors (basically methods) can be overloaded.</a:t>
            </a:r>
            <a:br>
              <a:rPr lang="en-US" sz="2800" dirty="0"/>
            </a:b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425043989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fontAlgn="base"/>
            <a:r>
              <a:rPr lang="en-US" cap="all" dirty="0">
                <a:effectLst/>
              </a:rPr>
              <a:t>'BEST' PRACTICES</a:t>
            </a:r>
            <a:br>
              <a:rPr lang="en-US" cap="all" dirty="0">
                <a:effectLst/>
              </a:rPr>
            </a:br>
            <a:br>
              <a:rPr lang="en-US" dirty="0"/>
            </a:b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1161142" y="1361666"/>
            <a:ext cx="9750697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Wingdings" panose="05000000000000000000" pitchFamily="2" charset="2"/>
              <a:buChar char="q"/>
            </a:pPr>
            <a:r>
              <a:rPr lang="en-US" sz="2800" dirty="0"/>
              <a:t>In Java, it is a best practice to make all fields private and add getters/setters for everything.</a:t>
            </a:r>
          </a:p>
          <a:p>
            <a:pPr marL="457200" indent="-457200">
              <a:buFont typeface="Wingdings" panose="05000000000000000000" pitchFamily="2" charset="2"/>
              <a:buChar char="q"/>
            </a:pPr>
            <a:endParaRPr lang="en-US" sz="2800" dirty="0"/>
          </a:p>
          <a:p>
            <a:pPr marL="457200" indent="-457200">
              <a:buFont typeface="Wingdings" panose="05000000000000000000" pitchFamily="2" charset="2"/>
              <a:buChar char="q"/>
            </a:pPr>
            <a:endParaRPr lang="en-US" sz="2800" dirty="0"/>
          </a:p>
          <a:p>
            <a:pPr marL="457200" indent="-457200">
              <a:buFont typeface="Wingdings" panose="05000000000000000000" pitchFamily="2" charset="2"/>
              <a:buChar char="q"/>
            </a:pPr>
            <a:endParaRPr lang="en-US" sz="2800" dirty="0"/>
          </a:p>
          <a:p>
            <a:pPr marL="457200" indent="-457200">
              <a:buFont typeface="Wingdings" panose="05000000000000000000" pitchFamily="2" charset="2"/>
              <a:buChar char="q"/>
            </a:pPr>
            <a:r>
              <a:rPr lang="en-US" sz="2800" dirty="0"/>
              <a:t>This is often an example of over-engineering and isn't always necessary. Non-private fields are perfectly acceptable given the right circumstances.</a:t>
            </a:r>
          </a:p>
        </p:txBody>
      </p:sp>
    </p:spTree>
    <p:extLst>
      <p:ext uri="{BB962C8B-B14F-4D97-AF65-F5344CB8AC3E}">
        <p14:creationId xmlns:p14="http://schemas.microsoft.com/office/powerpoint/2010/main" val="354539829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fontAlgn="base"/>
            <a:r>
              <a:rPr lang="en-US" cap="all" dirty="0">
                <a:effectLst/>
              </a:rPr>
              <a:t>A QUICK INTRO TO UML</a:t>
            </a:r>
            <a:br>
              <a:rPr lang="en-US" cap="all" dirty="0">
                <a:effectLst/>
              </a:rPr>
            </a:br>
            <a:br>
              <a:rPr lang="en-US" dirty="0"/>
            </a:b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754742" y="1580050"/>
            <a:ext cx="997421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Wingdings" panose="05000000000000000000" pitchFamily="2" charset="2"/>
              <a:buChar char="q"/>
            </a:pPr>
            <a:r>
              <a:rPr lang="en-US" sz="2800" dirty="0"/>
              <a:t>Unified Modeling Language (UML) is a set of diagramming techniques used in software engineering.</a:t>
            </a:r>
          </a:p>
        </p:txBody>
      </p:sp>
      <p:sp>
        <p:nvSpPr>
          <p:cNvPr id="5" name="Rectangle 4"/>
          <p:cNvSpPr/>
          <p:nvPr/>
        </p:nvSpPr>
        <p:spPr>
          <a:xfrm>
            <a:off x="754742" y="3008489"/>
            <a:ext cx="9974218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Wingdings" panose="05000000000000000000" pitchFamily="2" charset="2"/>
              <a:buChar char="q"/>
            </a:pPr>
            <a:r>
              <a:rPr lang="en-US" sz="2800" dirty="0"/>
              <a:t>We will use class diagrams in this class where applicable</a:t>
            </a:r>
          </a:p>
          <a:p>
            <a:pPr marL="457200" indent="-457200">
              <a:buFont typeface="Wingdings" panose="05000000000000000000" pitchFamily="2" charset="2"/>
              <a:buChar char="q"/>
            </a:pPr>
            <a:endParaRPr lang="en-US" sz="2800" dirty="0"/>
          </a:p>
          <a:p>
            <a:pPr marL="457200" indent="-457200">
              <a:buFont typeface="Wingdings" panose="05000000000000000000" pitchFamily="2" charset="2"/>
              <a:buChar char="q"/>
            </a:pPr>
            <a:endParaRPr lang="en-US" sz="2800" dirty="0"/>
          </a:p>
          <a:p>
            <a:pPr marL="457200" indent="-457200">
              <a:buFont typeface="Wingdings" panose="05000000000000000000" pitchFamily="2" charset="2"/>
              <a:buChar char="q"/>
            </a:pPr>
            <a:r>
              <a:rPr lang="en-US" sz="2800" dirty="0"/>
              <a:t>A class diagram tersely describes the class, as well as its relationship to other classes (we'll see more about relationships in the following weeks)</a:t>
            </a:r>
          </a:p>
        </p:txBody>
      </p:sp>
    </p:spTree>
    <p:extLst>
      <p:ext uri="{BB962C8B-B14F-4D97-AF65-F5344CB8AC3E}">
        <p14:creationId xmlns:p14="http://schemas.microsoft.com/office/powerpoint/2010/main" val="288357776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A QUICK INTRO TO UML</a:t>
            </a:r>
            <a:br>
              <a:rPr lang="en-US" dirty="0"/>
            </a:br>
            <a:endParaRPr lang="en-US" dirty="0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17181600"/>
              </p:ext>
            </p:extLst>
          </p:nvPr>
        </p:nvGraphicFramePr>
        <p:xfrm>
          <a:off x="3004456" y="1953380"/>
          <a:ext cx="6334616" cy="1524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334616">
                  <a:extLst>
                    <a:ext uri="{9D8B030D-6E8A-4147-A177-3AD203B41FA5}">
                      <a16:colId xmlns:a16="http://schemas.microsoft.com/office/drawing/2014/main" val="1176500934"/>
                    </a:ext>
                  </a:extLst>
                </a:gridCol>
              </a:tblGrid>
              <a:tr h="518160">
                <a:tc>
                  <a:txBody>
                    <a:bodyPr/>
                    <a:lstStyle/>
                    <a:p>
                      <a:pPr algn="ctr"/>
                      <a:r>
                        <a:rPr lang="en-US" sz="2800" i="0" dirty="0" err="1">
                          <a:solidFill>
                            <a:sysClr val="windowText" lastClr="000000"/>
                          </a:solidFill>
                        </a:rPr>
                        <a:t>ClassName</a:t>
                      </a:r>
                      <a:endParaRPr lang="en-US" sz="2800" i="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57534259"/>
                  </a:ext>
                </a:extLst>
              </a:tr>
              <a:tr h="502920">
                <a:tc>
                  <a:txBody>
                    <a:bodyPr/>
                    <a:lstStyle/>
                    <a:p>
                      <a:r>
                        <a:rPr lang="en-US" sz="2800" i="0" dirty="0">
                          <a:solidFill>
                            <a:sysClr val="windowText" lastClr="000000"/>
                          </a:solidFill>
                        </a:rPr>
                        <a:t>vis attribute : type</a:t>
                      </a:r>
                    </a:p>
                  </a:txBody>
                  <a:tcPr marL="38100" marR="38100" marT="38100" marB="381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2565227"/>
                  </a:ext>
                </a:extLst>
              </a:tr>
              <a:tr h="502920">
                <a:tc>
                  <a:txBody>
                    <a:bodyPr/>
                    <a:lstStyle/>
                    <a:p>
                      <a:r>
                        <a:rPr lang="en-US" sz="2800" i="0" dirty="0">
                          <a:solidFill>
                            <a:sysClr val="windowText" lastClr="000000"/>
                          </a:solidFill>
                        </a:rPr>
                        <a:t>vis operation(</a:t>
                      </a:r>
                      <a:r>
                        <a:rPr lang="en-US" sz="2800" i="0" dirty="0" err="1">
                          <a:solidFill>
                            <a:sysClr val="windowText" lastClr="000000"/>
                          </a:solidFill>
                        </a:rPr>
                        <a:t>param</a:t>
                      </a:r>
                      <a:r>
                        <a:rPr lang="en-US" sz="2800" i="0" dirty="0">
                          <a:solidFill>
                            <a:sysClr val="windowText" lastClr="000000"/>
                          </a:solidFill>
                        </a:rPr>
                        <a:t>. list) : return type</a:t>
                      </a:r>
                    </a:p>
                  </a:txBody>
                  <a:tcPr marL="38100" marR="38100" marT="38100" marB="381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89037417"/>
                  </a:ext>
                </a:extLst>
              </a:tr>
            </a:tbl>
          </a:graphicData>
        </a:graphic>
      </p:graphicFrame>
      <p:sp>
        <p:nvSpPr>
          <p:cNvPr id="8" name="Rectangle 7"/>
          <p:cNvSpPr/>
          <p:nvPr/>
        </p:nvSpPr>
        <p:spPr>
          <a:xfrm>
            <a:off x="1400627" y="4062550"/>
            <a:ext cx="8911772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/>
              <a:t>vis = visibility (</a:t>
            </a:r>
            <a:r>
              <a:rPr lang="en-US" sz="2800" b="1" dirty="0"/>
              <a:t>+</a:t>
            </a:r>
            <a:r>
              <a:rPr lang="en-US" sz="2800" dirty="0"/>
              <a:t> for public, </a:t>
            </a:r>
            <a:r>
              <a:rPr lang="en-US" sz="2800" b="1" dirty="0"/>
              <a:t>-</a:t>
            </a:r>
            <a:r>
              <a:rPr lang="en-US" sz="2800" dirty="0"/>
              <a:t> for private)</a:t>
            </a:r>
          </a:p>
          <a:p>
            <a:r>
              <a:rPr lang="en-US" sz="2800" dirty="0"/>
              <a:t>attribute = data </a:t>
            </a:r>
            <a:r>
              <a:rPr lang="en-US" sz="2800" b="1" dirty="0"/>
              <a:t>member</a:t>
            </a:r>
            <a:r>
              <a:rPr lang="en-US" sz="2800" dirty="0"/>
              <a:t> (</a:t>
            </a:r>
            <a:r>
              <a:rPr lang="en-US" sz="2800" b="1" dirty="0"/>
              <a:t>field</a:t>
            </a:r>
            <a:r>
              <a:rPr lang="en-US" sz="2800" dirty="0"/>
              <a:t>)</a:t>
            </a:r>
          </a:p>
          <a:p>
            <a:r>
              <a:rPr lang="en-US" sz="2800" dirty="0"/>
              <a:t>operation = </a:t>
            </a:r>
            <a:r>
              <a:rPr lang="en-US" sz="2800" b="1" dirty="0"/>
              <a:t>method</a:t>
            </a:r>
            <a:r>
              <a:rPr lang="en-US" sz="2800" dirty="0"/>
              <a:t> (or constructor)</a:t>
            </a:r>
          </a:p>
        </p:txBody>
      </p:sp>
    </p:spTree>
    <p:extLst>
      <p:ext uri="{BB962C8B-B14F-4D97-AF65-F5344CB8AC3E}">
        <p14:creationId xmlns:p14="http://schemas.microsoft.com/office/powerpoint/2010/main" val="193579731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18167" y="1757679"/>
            <a:ext cx="5726113" cy="4138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82150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4659" y="0"/>
            <a:ext cx="10353762" cy="970450"/>
          </a:xfrm>
        </p:spPr>
        <p:txBody>
          <a:bodyPr>
            <a:normAutofit fontScale="90000"/>
          </a:bodyPr>
          <a:lstStyle/>
          <a:p>
            <a:r>
              <a:rPr lang="en-US" cap="all" dirty="0">
                <a:effectLst/>
              </a:rPr>
              <a:t>CLASS DEFINITION (&gt; 1 CONSTRUCTOR)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1206619" y="770923"/>
            <a:ext cx="9666514" cy="4493538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E3CEAB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+mn-cs"/>
              </a:rPr>
              <a:t>public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DCDCDC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+mn-cs"/>
              </a:rPr>
              <a:t> 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E3CEAB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+mn-cs"/>
              </a:rPr>
              <a:t>class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DCDCDC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+mn-cs"/>
              </a:rPr>
              <a:t> Point {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DCDCDC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+mn-cs"/>
              </a:rPr>
              <a:t> 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E3CEAB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+mn-cs"/>
              </a:rPr>
              <a:t>private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DCDCDC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+mn-cs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srgbClr val="E3CEAB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+mn-cs"/>
              </a:rPr>
              <a:t>int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DCDCDC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+mn-cs"/>
              </a:rPr>
              <a:t> x;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DCDCDC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+mn-cs"/>
              </a:rPr>
              <a:t> 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E3CEAB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+mn-cs"/>
              </a:rPr>
              <a:t>private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DCDCDC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+mn-cs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srgbClr val="E3CEAB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+mn-cs"/>
              </a:rPr>
              <a:t>int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DCDCDC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+mn-cs"/>
              </a:rPr>
              <a:t> y;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DCDCDC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+mn-cs"/>
              </a:rPr>
              <a:t>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DCDCDC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+mn-cs"/>
              </a:rPr>
              <a:t>   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E3CEAB"/>
                </a:solidFill>
                <a:effectLst/>
                <a:uLnTx/>
                <a:uFillTx/>
                <a:latin typeface="inherit"/>
                <a:ea typeface="+mn-ea"/>
                <a:cs typeface="+mn-cs"/>
              </a:rPr>
              <a:t>public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DCDCDC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+mn-cs"/>
              </a:rPr>
              <a:t> 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EFEF8F"/>
                </a:solidFill>
                <a:effectLst/>
                <a:uLnTx/>
                <a:uFillTx/>
                <a:latin typeface="inherit"/>
                <a:ea typeface="+mn-ea"/>
                <a:cs typeface="+mn-cs"/>
              </a:rPr>
              <a:t>Point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DCDCDC"/>
                </a:solidFill>
                <a:effectLst/>
                <a:uLnTx/>
                <a:uFillTx/>
                <a:latin typeface="inherit"/>
                <a:ea typeface="+mn-ea"/>
                <a:cs typeface="+mn-cs"/>
              </a:rPr>
              <a:t>()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DCDCDC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+mn-cs"/>
              </a:rPr>
              <a:t> {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DCDCDC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+mn-cs"/>
              </a:rPr>
              <a:t>       x = 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8CD0D3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+mn-cs"/>
              </a:rPr>
              <a:t>0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DCDCDC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+mn-cs"/>
              </a:rPr>
              <a:t>;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DCDCDC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+mn-cs"/>
              </a:rPr>
              <a:t>       y = 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8CD0D3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+mn-cs"/>
              </a:rPr>
              <a:t>0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DCDCDC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+mn-cs"/>
              </a:rPr>
              <a:t>;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DCDCDC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+mn-cs"/>
              </a:rPr>
              <a:t>   }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DCDCDC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+mn-cs"/>
              </a:rPr>
              <a:t>    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E3CEAB"/>
                </a:solidFill>
                <a:effectLst/>
                <a:uLnTx/>
                <a:uFillTx/>
                <a:latin typeface="inherit"/>
                <a:ea typeface="+mn-ea"/>
                <a:cs typeface="+mn-cs"/>
              </a:rPr>
              <a:t>public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DCDCDC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+mn-cs"/>
              </a:rPr>
              <a:t> 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EFEF8F"/>
                </a:solidFill>
                <a:effectLst/>
                <a:uLnTx/>
                <a:uFillTx/>
                <a:latin typeface="inherit"/>
                <a:ea typeface="+mn-ea"/>
                <a:cs typeface="+mn-cs"/>
              </a:rPr>
              <a:t>Point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DCDCDC"/>
                </a:solidFill>
                <a:effectLst/>
                <a:uLnTx/>
                <a:uFillTx/>
                <a:latin typeface="inherit"/>
                <a:ea typeface="+mn-ea"/>
                <a:cs typeface="+mn-cs"/>
              </a:rPr>
              <a:t>(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srgbClr val="E3CEAB"/>
                </a:solidFill>
                <a:effectLst/>
                <a:uLnTx/>
                <a:uFillTx/>
                <a:latin typeface="inherit"/>
                <a:ea typeface="+mn-ea"/>
                <a:cs typeface="+mn-cs"/>
              </a:rPr>
              <a:t>int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DCDCDC"/>
                </a:solidFill>
                <a:effectLst/>
                <a:uLnTx/>
                <a:uFillTx/>
                <a:latin typeface="inherit"/>
                <a:ea typeface="+mn-ea"/>
                <a:cs typeface="+mn-cs"/>
              </a:rPr>
              <a:t> x,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srgbClr val="E3CEAB"/>
                </a:solidFill>
                <a:effectLst/>
                <a:uLnTx/>
                <a:uFillTx/>
                <a:latin typeface="inherit"/>
                <a:ea typeface="+mn-ea"/>
                <a:cs typeface="+mn-cs"/>
              </a:rPr>
              <a:t>int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DCDCDC"/>
                </a:solidFill>
                <a:effectLst/>
                <a:uLnTx/>
                <a:uFillTx/>
                <a:latin typeface="inherit"/>
                <a:ea typeface="+mn-ea"/>
                <a:cs typeface="+mn-cs"/>
              </a:rPr>
              <a:t> y)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DCDCDC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+mn-cs"/>
              </a:rPr>
              <a:t> {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DCDCDC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+mn-cs"/>
              </a:rPr>
              <a:t>      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srgbClr val="DCDCDC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+mn-cs"/>
              </a:rPr>
              <a:t>this.x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DCDCDC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+mn-cs"/>
              </a:rPr>
              <a:t> = x;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200" dirty="0">
                <a:solidFill>
                  <a:srgbClr val="DCDCDC"/>
                </a:solidFill>
                <a:latin typeface="Courier New" panose="02070309020205020404" pitchFamily="49" charset="0"/>
              </a:rPr>
              <a:t>      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srgbClr val="DCDCDC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+mn-cs"/>
              </a:rPr>
              <a:t>this.y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DCDCDC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+mn-cs"/>
              </a:rPr>
              <a:t> = y;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DCDCDC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+mn-cs"/>
              </a:rPr>
              <a:t>     }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DCDCDC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+mn-cs"/>
              </a:rPr>
              <a:t>}</a:t>
            </a:r>
            <a:endParaRPr kumimoji="0" lang="en-US" sz="2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sto MT" panose="02040603050505030304"/>
              <a:ea typeface="+mn-ea"/>
              <a:cs typeface="+mn-cs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206619" y="5418342"/>
            <a:ext cx="9666514" cy="769441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DCDCDC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+mn-cs"/>
              </a:rPr>
              <a:t>Point p1 = 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E3CEAB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+mn-cs"/>
              </a:rPr>
              <a:t>new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DCDCDC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+mn-cs"/>
              </a:rPr>
              <a:t> Point(); 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7F9F7F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+mn-cs"/>
              </a:rPr>
              <a:t>// x = 0, y = 0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DCDCDC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+mn-cs"/>
              </a:rPr>
              <a:t>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DCDCDC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+mn-cs"/>
              </a:rPr>
              <a:t>Point p2 = 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E3CEAB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+mn-cs"/>
              </a:rPr>
              <a:t>new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DCDCDC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+mn-cs"/>
              </a:rPr>
              <a:t> Point(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8CD0D3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+mn-cs"/>
              </a:rPr>
              <a:t>1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DCDCDC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+mn-cs"/>
              </a:rPr>
              <a:t>, 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8CD0D3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+mn-cs"/>
              </a:rPr>
              <a:t>2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DCDCDC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+mn-cs"/>
              </a:rPr>
              <a:t>); 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7F9F7F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+mn-cs"/>
              </a:rPr>
              <a:t>// x = 1, y = 2</a:t>
            </a:r>
            <a:endParaRPr kumimoji="0" lang="en-US" sz="2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sto MT" panose="02040603050505030304"/>
              <a:ea typeface="+mn-ea"/>
              <a:cs typeface="+mn-cs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206619" y="6279566"/>
            <a:ext cx="956491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inherit"/>
                <a:ea typeface="+mn-ea"/>
                <a:cs typeface="+mn-cs"/>
              </a:rPr>
              <a:t>Constructors (basically methods) can be overloaded.</a:t>
            </a:r>
            <a:b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sto MT" panose="02040603050505030304"/>
                <a:ea typeface="+mn-ea"/>
                <a:cs typeface="+mn-cs"/>
              </a:rPr>
            </a:b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sto MT" panose="020406030505050303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8426563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4745" y="209550"/>
            <a:ext cx="10353762" cy="970450"/>
          </a:xfrm>
        </p:spPr>
        <p:txBody>
          <a:bodyPr/>
          <a:lstStyle/>
          <a:p>
            <a:r>
              <a:rPr lang="en-US" dirty="0">
                <a:solidFill>
                  <a:srgbClr val="00B0F0"/>
                </a:solidFill>
              </a:rPr>
              <a:t>this</a:t>
            </a:r>
            <a:r>
              <a:rPr lang="en-US" dirty="0"/>
              <a:t> keyword </a:t>
            </a:r>
          </a:p>
        </p:txBody>
      </p:sp>
      <p:sp>
        <p:nvSpPr>
          <p:cNvPr id="4" name="Rectangle 3"/>
          <p:cNvSpPr/>
          <p:nvPr/>
        </p:nvSpPr>
        <p:spPr>
          <a:xfrm>
            <a:off x="1238249" y="1580050"/>
            <a:ext cx="10144126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Wingdings" panose="05000000000000000000" pitchFamily="2" charset="2"/>
              <a:buChar char="q"/>
            </a:pPr>
            <a:r>
              <a:rPr lang="en-US" sz="2800" dirty="0"/>
              <a:t>The variable </a:t>
            </a:r>
            <a:r>
              <a:rPr lang="en-US" sz="2800" dirty="0">
                <a:solidFill>
                  <a:srgbClr val="00B0F0"/>
                </a:solidFill>
              </a:rPr>
              <a:t>this</a:t>
            </a:r>
            <a:r>
              <a:rPr lang="en-US" sz="2800" dirty="0"/>
              <a:t> is a variable which is implicitly bound within instance methods (methods not marked as static). </a:t>
            </a:r>
          </a:p>
          <a:p>
            <a:pPr marL="457200" indent="-457200">
              <a:buFont typeface="Wingdings" panose="05000000000000000000" pitchFamily="2" charset="2"/>
              <a:buChar char="q"/>
            </a:pPr>
            <a:endParaRPr lang="en-US" sz="2800" dirty="0"/>
          </a:p>
          <a:p>
            <a:pPr marL="457200" indent="-457200">
              <a:buFont typeface="Wingdings" panose="05000000000000000000" pitchFamily="2" charset="2"/>
              <a:buChar char="q"/>
            </a:pPr>
            <a:endParaRPr lang="en-US" sz="2800" dirty="0"/>
          </a:p>
          <a:p>
            <a:pPr marL="457200" indent="-457200">
              <a:buFont typeface="Wingdings" panose="05000000000000000000" pitchFamily="2" charset="2"/>
              <a:buChar char="q"/>
            </a:pPr>
            <a:r>
              <a:rPr lang="en-US" sz="2800" dirty="0">
                <a:solidFill>
                  <a:srgbClr val="00B0F0"/>
                </a:solidFill>
              </a:rPr>
              <a:t>this</a:t>
            </a:r>
            <a:r>
              <a:rPr lang="en-US" sz="2800" dirty="0"/>
              <a:t> refers to the instance of the class on which you are currently “operating”. </a:t>
            </a:r>
          </a:p>
          <a:p>
            <a:pPr marL="457200" indent="-457200">
              <a:buFont typeface="Wingdings" panose="05000000000000000000" pitchFamily="2" charset="2"/>
              <a:buChar char="q"/>
            </a:pPr>
            <a:endParaRPr lang="en-US" sz="2800" dirty="0"/>
          </a:p>
          <a:p>
            <a:pPr marL="457200" indent="-457200">
              <a:buFont typeface="Wingdings" panose="05000000000000000000" pitchFamily="2" charset="2"/>
              <a:buChar char="q"/>
            </a:pPr>
            <a:endParaRPr lang="en-US" sz="2800" dirty="0"/>
          </a:p>
          <a:p>
            <a:pPr marL="457200" indent="-457200">
              <a:buFont typeface="Wingdings" panose="05000000000000000000" pitchFamily="2" charset="2"/>
              <a:buChar char="q"/>
            </a:pPr>
            <a:r>
              <a:rPr lang="en-US" sz="2800" dirty="0"/>
              <a:t>You can tell what value this is bound to at the call site (it’s to the left of the dot). </a:t>
            </a:r>
          </a:p>
          <a:p>
            <a:pPr marL="457200" indent="-457200">
              <a:buFont typeface="Wingdings" panose="05000000000000000000" pitchFamily="2" charset="2"/>
              <a:buChar char="q"/>
            </a:pP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80884379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70252" y="213162"/>
            <a:ext cx="10353762" cy="970450"/>
          </a:xfrm>
        </p:spPr>
        <p:txBody>
          <a:bodyPr>
            <a:normAutofit fontScale="90000"/>
          </a:bodyPr>
          <a:lstStyle/>
          <a:p>
            <a:r>
              <a:rPr lang="en-US" cap="all" dirty="0">
                <a:effectLst/>
              </a:rPr>
              <a:t>CLASS DEFINITION (&gt; 1 CONSTRUCTOR)</a:t>
            </a:r>
            <a:br>
              <a:rPr lang="en-US" cap="all" dirty="0">
                <a:effectLst/>
              </a:rPr>
            </a:b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850445" y="1081969"/>
            <a:ext cx="10214882" cy="4493538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en-US" sz="2200" b="0" i="0" dirty="0">
                <a:solidFill>
                  <a:srgbClr val="E3CEAB"/>
                </a:solidFill>
                <a:effectLst/>
                <a:latin typeface="Courier New" panose="02070309020205020404" pitchFamily="49" charset="0"/>
              </a:rPr>
              <a:t>public</a:t>
            </a:r>
            <a:r>
              <a:rPr lang="en-US" sz="2200" b="0" i="0" dirty="0">
                <a:solidFill>
                  <a:srgbClr val="DCDCDC"/>
                </a:solidFill>
                <a:effectLst/>
                <a:latin typeface="Courier New" panose="02070309020205020404" pitchFamily="49" charset="0"/>
              </a:rPr>
              <a:t> </a:t>
            </a:r>
            <a:r>
              <a:rPr lang="en-US" sz="2200" b="0" i="0" dirty="0">
                <a:solidFill>
                  <a:srgbClr val="E3CEAB"/>
                </a:solidFill>
                <a:effectLst/>
                <a:latin typeface="Courier New" panose="02070309020205020404" pitchFamily="49" charset="0"/>
              </a:rPr>
              <a:t>class</a:t>
            </a:r>
            <a:r>
              <a:rPr lang="en-US" sz="2200" b="0" i="0" dirty="0">
                <a:solidFill>
                  <a:srgbClr val="DCDCDC"/>
                </a:solidFill>
                <a:effectLst/>
                <a:latin typeface="Courier New" panose="02070309020205020404" pitchFamily="49" charset="0"/>
              </a:rPr>
              <a:t> Point { </a:t>
            </a:r>
          </a:p>
          <a:p>
            <a:r>
              <a:rPr lang="en-US" sz="2200" b="0" i="0" dirty="0">
                <a:solidFill>
                  <a:srgbClr val="E3CEAB"/>
                </a:solidFill>
                <a:effectLst/>
                <a:latin typeface="Courier New" panose="02070309020205020404" pitchFamily="49" charset="0"/>
              </a:rPr>
              <a:t>private</a:t>
            </a:r>
            <a:r>
              <a:rPr lang="en-US" sz="2200" b="0" i="0" dirty="0">
                <a:solidFill>
                  <a:srgbClr val="DCDCDC"/>
                </a:solidFill>
                <a:effectLst/>
                <a:latin typeface="Courier New" panose="02070309020205020404" pitchFamily="49" charset="0"/>
              </a:rPr>
              <a:t> </a:t>
            </a:r>
            <a:r>
              <a:rPr lang="en-US" sz="2200" b="0" i="0" dirty="0" err="1">
                <a:solidFill>
                  <a:srgbClr val="E3CEAB"/>
                </a:solidFill>
                <a:effectLst/>
                <a:latin typeface="Courier New" panose="02070309020205020404" pitchFamily="49" charset="0"/>
              </a:rPr>
              <a:t>int</a:t>
            </a:r>
            <a:r>
              <a:rPr lang="en-US" sz="2200" b="0" i="0" dirty="0">
                <a:solidFill>
                  <a:srgbClr val="DCDCDC"/>
                </a:solidFill>
                <a:effectLst/>
                <a:latin typeface="Courier New" panose="02070309020205020404" pitchFamily="49" charset="0"/>
              </a:rPr>
              <a:t> x; </a:t>
            </a:r>
          </a:p>
          <a:p>
            <a:r>
              <a:rPr lang="en-US" sz="2200" b="0" i="0" dirty="0">
                <a:solidFill>
                  <a:srgbClr val="E3CEAB"/>
                </a:solidFill>
                <a:effectLst/>
                <a:latin typeface="Courier New" panose="02070309020205020404" pitchFamily="49" charset="0"/>
              </a:rPr>
              <a:t>private</a:t>
            </a:r>
            <a:r>
              <a:rPr lang="en-US" sz="2200" b="0" i="0" dirty="0">
                <a:solidFill>
                  <a:srgbClr val="DCDCDC"/>
                </a:solidFill>
                <a:effectLst/>
                <a:latin typeface="Courier New" panose="02070309020205020404" pitchFamily="49" charset="0"/>
              </a:rPr>
              <a:t> </a:t>
            </a:r>
            <a:r>
              <a:rPr lang="en-US" sz="2200" b="0" i="0" dirty="0" err="1">
                <a:solidFill>
                  <a:srgbClr val="E3CEAB"/>
                </a:solidFill>
                <a:effectLst/>
                <a:latin typeface="Courier New" panose="02070309020205020404" pitchFamily="49" charset="0"/>
              </a:rPr>
              <a:t>int</a:t>
            </a:r>
            <a:r>
              <a:rPr lang="en-US" sz="2200" b="0" i="0" dirty="0">
                <a:solidFill>
                  <a:srgbClr val="DCDCDC"/>
                </a:solidFill>
                <a:effectLst/>
                <a:latin typeface="Courier New" panose="02070309020205020404" pitchFamily="49" charset="0"/>
              </a:rPr>
              <a:t> y; </a:t>
            </a:r>
          </a:p>
          <a:p>
            <a:endParaRPr lang="en-US" sz="2200" b="0" i="0" dirty="0">
              <a:solidFill>
                <a:srgbClr val="E3CEAB"/>
              </a:solidFill>
              <a:effectLst/>
              <a:latin typeface="inherit"/>
            </a:endParaRPr>
          </a:p>
          <a:p>
            <a:r>
              <a:rPr lang="en-US" sz="2200" b="0" i="0" dirty="0">
                <a:solidFill>
                  <a:srgbClr val="E3CEAB"/>
                </a:solidFill>
                <a:effectLst/>
                <a:latin typeface="inherit"/>
              </a:rPr>
              <a:t>   public</a:t>
            </a:r>
            <a:r>
              <a:rPr lang="en-US" sz="2200" b="0" i="0" dirty="0">
                <a:solidFill>
                  <a:srgbClr val="DCDCDC"/>
                </a:solidFill>
                <a:effectLst/>
                <a:latin typeface="Courier New" panose="02070309020205020404" pitchFamily="49" charset="0"/>
              </a:rPr>
              <a:t> </a:t>
            </a:r>
            <a:r>
              <a:rPr lang="en-US" sz="2200" b="0" i="0" dirty="0">
                <a:solidFill>
                  <a:srgbClr val="EFEF8F"/>
                </a:solidFill>
                <a:effectLst/>
                <a:latin typeface="inherit"/>
              </a:rPr>
              <a:t>Point</a:t>
            </a:r>
            <a:r>
              <a:rPr lang="en-US" sz="2200" b="0" i="0" dirty="0">
                <a:solidFill>
                  <a:srgbClr val="DCDCDC"/>
                </a:solidFill>
                <a:effectLst/>
                <a:latin typeface="inherit"/>
              </a:rPr>
              <a:t>()</a:t>
            </a:r>
            <a:r>
              <a:rPr lang="en-US" sz="2200" b="0" i="0" dirty="0">
                <a:solidFill>
                  <a:srgbClr val="DCDCDC"/>
                </a:solidFill>
                <a:effectLst/>
                <a:latin typeface="Courier New" panose="02070309020205020404" pitchFamily="49" charset="0"/>
              </a:rPr>
              <a:t> { </a:t>
            </a:r>
          </a:p>
          <a:p>
            <a:r>
              <a:rPr lang="en-US" sz="2200" dirty="0">
                <a:solidFill>
                  <a:srgbClr val="DCDCDC"/>
                </a:solidFill>
                <a:latin typeface="Courier New" panose="02070309020205020404" pitchFamily="49" charset="0"/>
              </a:rPr>
              <a:t>     </a:t>
            </a:r>
            <a:r>
              <a:rPr lang="en-US" sz="2200" b="0" i="0" dirty="0">
                <a:solidFill>
                  <a:srgbClr val="E3CEAB"/>
                </a:solidFill>
                <a:effectLst/>
                <a:latin typeface="Courier New" panose="02070309020205020404" pitchFamily="49" charset="0"/>
              </a:rPr>
              <a:t>this</a:t>
            </a:r>
            <a:r>
              <a:rPr lang="en-US" sz="2200" b="0" i="0" dirty="0">
                <a:solidFill>
                  <a:srgbClr val="DCDCDC"/>
                </a:solidFill>
                <a:effectLst/>
                <a:latin typeface="Courier New" panose="02070309020205020404" pitchFamily="49" charset="0"/>
              </a:rPr>
              <a:t>(</a:t>
            </a:r>
            <a:r>
              <a:rPr lang="en-US" sz="2200" b="0" i="0" dirty="0">
                <a:solidFill>
                  <a:srgbClr val="8CD0D3"/>
                </a:solidFill>
                <a:effectLst/>
                <a:latin typeface="Courier New" panose="02070309020205020404" pitchFamily="49" charset="0"/>
              </a:rPr>
              <a:t>0</a:t>
            </a:r>
            <a:r>
              <a:rPr lang="en-US" sz="2200" b="0" i="0" dirty="0">
                <a:solidFill>
                  <a:srgbClr val="DCDCDC"/>
                </a:solidFill>
                <a:effectLst/>
                <a:latin typeface="Courier New" panose="02070309020205020404" pitchFamily="49" charset="0"/>
              </a:rPr>
              <a:t>, </a:t>
            </a:r>
            <a:r>
              <a:rPr lang="en-US" sz="2200" b="0" i="0" dirty="0">
                <a:solidFill>
                  <a:srgbClr val="8CD0D3"/>
                </a:solidFill>
                <a:effectLst/>
                <a:latin typeface="Courier New" panose="02070309020205020404" pitchFamily="49" charset="0"/>
              </a:rPr>
              <a:t>0</a:t>
            </a:r>
            <a:r>
              <a:rPr lang="en-US" sz="2200" b="0" i="0" dirty="0">
                <a:solidFill>
                  <a:srgbClr val="DCDCDC"/>
                </a:solidFill>
                <a:effectLst/>
                <a:latin typeface="Courier New" panose="02070309020205020404" pitchFamily="49" charset="0"/>
              </a:rPr>
              <a:t>); </a:t>
            </a:r>
            <a:r>
              <a:rPr lang="en-US" sz="2200" b="0" i="0" dirty="0">
                <a:solidFill>
                  <a:srgbClr val="7F9F7F"/>
                </a:solidFill>
                <a:effectLst/>
                <a:latin typeface="Courier New" panose="02070309020205020404" pitchFamily="49" charset="0"/>
              </a:rPr>
              <a:t>// Call the "designated initializer"</a:t>
            </a:r>
            <a:r>
              <a:rPr lang="en-US" sz="2200" b="0" i="0" dirty="0">
                <a:solidFill>
                  <a:srgbClr val="DCDCDC"/>
                </a:solidFill>
                <a:effectLst/>
                <a:latin typeface="Courier New" panose="02070309020205020404" pitchFamily="49" charset="0"/>
              </a:rPr>
              <a:t> </a:t>
            </a:r>
          </a:p>
          <a:p>
            <a:r>
              <a:rPr lang="en-US" sz="2200" dirty="0">
                <a:solidFill>
                  <a:srgbClr val="DCDCDC"/>
                </a:solidFill>
                <a:latin typeface="Courier New" panose="02070309020205020404" pitchFamily="49" charset="0"/>
              </a:rPr>
              <a:t> </a:t>
            </a:r>
            <a:r>
              <a:rPr lang="en-US" sz="2200" b="0" i="0" dirty="0">
                <a:solidFill>
                  <a:srgbClr val="DCDCDC"/>
                </a:solidFill>
                <a:effectLst/>
                <a:latin typeface="Courier New" panose="02070309020205020404" pitchFamily="49" charset="0"/>
              </a:rPr>
              <a:t>} </a:t>
            </a:r>
          </a:p>
          <a:p>
            <a:r>
              <a:rPr lang="en-US" sz="2200" dirty="0">
                <a:solidFill>
                  <a:srgbClr val="DCDCDC"/>
                </a:solidFill>
                <a:latin typeface="Courier New" panose="02070309020205020404" pitchFamily="49" charset="0"/>
              </a:rPr>
              <a:t> </a:t>
            </a:r>
          </a:p>
          <a:p>
            <a:r>
              <a:rPr lang="en-US" sz="2200" b="0" i="0" dirty="0">
                <a:solidFill>
                  <a:srgbClr val="DCDCDC"/>
                </a:solidFill>
                <a:effectLst/>
                <a:latin typeface="Courier New" panose="02070309020205020404" pitchFamily="49" charset="0"/>
              </a:rPr>
              <a:t> </a:t>
            </a:r>
            <a:r>
              <a:rPr lang="en-US" sz="2200" b="0" i="0" dirty="0">
                <a:solidFill>
                  <a:srgbClr val="E3CEAB"/>
                </a:solidFill>
                <a:effectLst/>
                <a:latin typeface="inherit"/>
              </a:rPr>
              <a:t>public</a:t>
            </a:r>
            <a:r>
              <a:rPr lang="en-US" sz="2200" b="0" i="0" dirty="0">
                <a:solidFill>
                  <a:srgbClr val="DCDCDC"/>
                </a:solidFill>
                <a:effectLst/>
                <a:latin typeface="Courier New" panose="02070309020205020404" pitchFamily="49" charset="0"/>
              </a:rPr>
              <a:t> </a:t>
            </a:r>
            <a:r>
              <a:rPr lang="en-US" sz="2200" b="0" i="0" dirty="0">
                <a:solidFill>
                  <a:srgbClr val="EFEF8F"/>
                </a:solidFill>
                <a:effectLst/>
                <a:latin typeface="inherit"/>
              </a:rPr>
              <a:t>Point</a:t>
            </a:r>
            <a:r>
              <a:rPr lang="en-US" sz="2200" b="0" i="0" dirty="0">
                <a:solidFill>
                  <a:srgbClr val="DCDCDC"/>
                </a:solidFill>
                <a:effectLst/>
                <a:latin typeface="inherit"/>
              </a:rPr>
              <a:t>(</a:t>
            </a:r>
            <a:r>
              <a:rPr lang="en-US" sz="2200" b="0" i="0" dirty="0" err="1">
                <a:solidFill>
                  <a:srgbClr val="E3CEAB"/>
                </a:solidFill>
                <a:effectLst/>
                <a:latin typeface="inherit"/>
              </a:rPr>
              <a:t>int</a:t>
            </a:r>
            <a:r>
              <a:rPr lang="en-US" sz="2200" b="0" i="0" dirty="0">
                <a:solidFill>
                  <a:srgbClr val="DCDCDC"/>
                </a:solidFill>
                <a:effectLst/>
                <a:latin typeface="inherit"/>
              </a:rPr>
              <a:t> x, </a:t>
            </a:r>
            <a:r>
              <a:rPr lang="en-US" sz="2200" b="0" i="0" dirty="0" err="1">
                <a:solidFill>
                  <a:srgbClr val="E3CEAB"/>
                </a:solidFill>
                <a:effectLst/>
                <a:latin typeface="inherit"/>
              </a:rPr>
              <a:t>int</a:t>
            </a:r>
            <a:r>
              <a:rPr lang="en-US" sz="2200" b="0" i="0" dirty="0">
                <a:solidFill>
                  <a:srgbClr val="DCDCDC"/>
                </a:solidFill>
                <a:effectLst/>
                <a:latin typeface="inherit"/>
              </a:rPr>
              <a:t> y)</a:t>
            </a:r>
            <a:r>
              <a:rPr lang="en-US" sz="2200" b="0" i="0" dirty="0">
                <a:solidFill>
                  <a:srgbClr val="DCDCDC"/>
                </a:solidFill>
                <a:effectLst/>
                <a:latin typeface="Courier New" panose="02070309020205020404" pitchFamily="49" charset="0"/>
              </a:rPr>
              <a:t> { </a:t>
            </a:r>
          </a:p>
          <a:p>
            <a:r>
              <a:rPr lang="en-US" sz="2200" dirty="0">
                <a:solidFill>
                  <a:srgbClr val="DCDCDC"/>
                </a:solidFill>
                <a:latin typeface="Courier New" panose="02070309020205020404" pitchFamily="49" charset="0"/>
              </a:rPr>
              <a:t>     </a:t>
            </a:r>
            <a:r>
              <a:rPr lang="en-US" sz="2200" b="0" i="0" dirty="0" err="1">
                <a:solidFill>
                  <a:srgbClr val="E3CEAB"/>
                </a:solidFill>
                <a:effectLst/>
                <a:latin typeface="Courier New" panose="02070309020205020404" pitchFamily="49" charset="0"/>
              </a:rPr>
              <a:t>this</a:t>
            </a:r>
            <a:r>
              <a:rPr lang="en-US" sz="2200" b="0" i="0" dirty="0" err="1">
                <a:solidFill>
                  <a:srgbClr val="DCDCDC"/>
                </a:solidFill>
                <a:effectLst/>
                <a:latin typeface="Courier New" panose="02070309020205020404" pitchFamily="49" charset="0"/>
              </a:rPr>
              <a:t>.x</a:t>
            </a:r>
            <a:r>
              <a:rPr lang="en-US" sz="2200" b="0" i="0" dirty="0">
                <a:solidFill>
                  <a:srgbClr val="DCDCDC"/>
                </a:solidFill>
                <a:effectLst/>
                <a:latin typeface="Courier New" panose="02070309020205020404" pitchFamily="49" charset="0"/>
              </a:rPr>
              <a:t> = x; </a:t>
            </a:r>
          </a:p>
          <a:p>
            <a:r>
              <a:rPr lang="en-US" sz="2200" dirty="0">
                <a:solidFill>
                  <a:srgbClr val="DCDCDC"/>
                </a:solidFill>
                <a:latin typeface="Courier New" panose="02070309020205020404" pitchFamily="49" charset="0"/>
              </a:rPr>
              <a:t>     </a:t>
            </a:r>
            <a:r>
              <a:rPr lang="en-US" sz="2200" b="0" i="0" dirty="0" err="1">
                <a:solidFill>
                  <a:srgbClr val="E3CEAB"/>
                </a:solidFill>
                <a:effectLst/>
                <a:latin typeface="Courier New" panose="02070309020205020404" pitchFamily="49" charset="0"/>
              </a:rPr>
              <a:t>this</a:t>
            </a:r>
            <a:r>
              <a:rPr lang="en-US" sz="2200" b="0" i="0" dirty="0" err="1">
                <a:solidFill>
                  <a:srgbClr val="DCDCDC"/>
                </a:solidFill>
                <a:effectLst/>
                <a:latin typeface="Courier New" panose="02070309020205020404" pitchFamily="49" charset="0"/>
              </a:rPr>
              <a:t>.y</a:t>
            </a:r>
            <a:r>
              <a:rPr lang="en-US" sz="2200" b="0" i="0" dirty="0">
                <a:solidFill>
                  <a:srgbClr val="DCDCDC"/>
                </a:solidFill>
                <a:effectLst/>
                <a:latin typeface="Courier New" panose="02070309020205020404" pitchFamily="49" charset="0"/>
              </a:rPr>
              <a:t> = y; </a:t>
            </a:r>
          </a:p>
          <a:p>
            <a:r>
              <a:rPr lang="en-US" sz="2200" b="0" i="0" dirty="0">
                <a:solidFill>
                  <a:srgbClr val="DCDCDC"/>
                </a:solidFill>
                <a:effectLst/>
                <a:latin typeface="Courier New" panose="02070309020205020404" pitchFamily="49" charset="0"/>
              </a:rPr>
              <a:t>  } </a:t>
            </a:r>
          </a:p>
          <a:p>
            <a:r>
              <a:rPr lang="en-US" sz="2200" b="0" i="0" dirty="0">
                <a:solidFill>
                  <a:srgbClr val="DCDCDC"/>
                </a:solidFill>
                <a:effectLst/>
                <a:latin typeface="Courier New" panose="02070309020205020404" pitchFamily="49" charset="0"/>
              </a:rPr>
              <a:t>}</a:t>
            </a:r>
            <a:endParaRPr lang="en-US" sz="2200" dirty="0"/>
          </a:p>
        </p:txBody>
      </p:sp>
      <p:sp>
        <p:nvSpPr>
          <p:cNvPr id="6" name="Rectangle 5"/>
          <p:cNvSpPr/>
          <p:nvPr/>
        </p:nvSpPr>
        <p:spPr>
          <a:xfrm>
            <a:off x="133349" y="5789910"/>
            <a:ext cx="11649075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2500" dirty="0"/>
              <a:t>It is best practice to select one constructor to do initialization. 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2500" dirty="0"/>
              <a:t>All non-designated constructors should eventually call the "designated" initializer.</a:t>
            </a:r>
          </a:p>
        </p:txBody>
      </p:sp>
    </p:spTree>
    <p:extLst>
      <p:ext uri="{BB962C8B-B14F-4D97-AF65-F5344CB8AC3E}">
        <p14:creationId xmlns:p14="http://schemas.microsoft.com/office/powerpoint/2010/main" val="258081719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232228"/>
            <a:ext cx="10353762" cy="970450"/>
          </a:xfrm>
        </p:spPr>
        <p:txBody>
          <a:bodyPr>
            <a:normAutofit fontScale="90000"/>
          </a:bodyPr>
          <a:lstStyle/>
          <a:p>
            <a:r>
              <a:rPr lang="en-US" dirty="0"/>
              <a:t>CLASS DEFINITION (METHODS)</a:t>
            </a:r>
            <a:br>
              <a:rPr lang="en-US" dirty="0"/>
            </a:b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913794" y="896259"/>
            <a:ext cx="9364061" cy="3416320"/>
          </a:xfrm>
          <a:prstGeom prst="rect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en-US" b="0" i="0" dirty="0">
                <a:solidFill>
                  <a:srgbClr val="E3CEAB"/>
                </a:solidFill>
                <a:effectLst/>
                <a:latin typeface="Courier New" panose="02070309020205020404" pitchFamily="49" charset="0"/>
              </a:rPr>
              <a:t>public</a:t>
            </a:r>
            <a:r>
              <a:rPr lang="en-US" b="0" i="0" dirty="0">
                <a:solidFill>
                  <a:srgbClr val="DCDCDC"/>
                </a:solidFill>
                <a:effectLst/>
                <a:latin typeface="Courier New" panose="02070309020205020404" pitchFamily="49" charset="0"/>
              </a:rPr>
              <a:t> </a:t>
            </a:r>
            <a:r>
              <a:rPr lang="en-US" b="0" i="0" dirty="0">
                <a:solidFill>
                  <a:srgbClr val="E3CEAB"/>
                </a:solidFill>
                <a:effectLst/>
                <a:latin typeface="Courier New" panose="02070309020205020404" pitchFamily="49" charset="0"/>
              </a:rPr>
              <a:t>class</a:t>
            </a:r>
            <a:r>
              <a:rPr lang="en-US" b="0" i="0" dirty="0">
                <a:solidFill>
                  <a:srgbClr val="DCDCDC"/>
                </a:solidFill>
                <a:effectLst/>
                <a:latin typeface="Courier New" panose="02070309020205020404" pitchFamily="49" charset="0"/>
              </a:rPr>
              <a:t> </a:t>
            </a:r>
            <a:r>
              <a:rPr lang="en-US" b="0" i="0" dirty="0">
                <a:solidFill>
                  <a:srgbClr val="EFEF8F"/>
                </a:solidFill>
                <a:effectLst/>
                <a:latin typeface="Courier New" panose="02070309020205020404" pitchFamily="49" charset="0"/>
              </a:rPr>
              <a:t>Point</a:t>
            </a:r>
            <a:r>
              <a:rPr lang="en-US" b="0" i="0" dirty="0">
                <a:solidFill>
                  <a:srgbClr val="DCDCDC"/>
                </a:solidFill>
                <a:effectLst/>
                <a:latin typeface="Courier New" panose="02070309020205020404" pitchFamily="49" charset="0"/>
              </a:rPr>
              <a:t> { </a:t>
            </a:r>
            <a:endParaRPr lang="en-US" dirty="0">
              <a:solidFill>
                <a:srgbClr val="DCDCDC"/>
              </a:solidFill>
              <a:latin typeface="Courier New" panose="02070309020205020404" pitchFamily="49" charset="0"/>
            </a:endParaRPr>
          </a:p>
          <a:p>
            <a:r>
              <a:rPr lang="en-US" dirty="0">
                <a:solidFill>
                  <a:srgbClr val="E3CEAB"/>
                </a:solidFill>
                <a:latin typeface="Courier New" panose="02070309020205020404" pitchFamily="49" charset="0"/>
              </a:rPr>
              <a:t>private</a:t>
            </a:r>
            <a:r>
              <a:rPr lang="en-US" dirty="0">
                <a:solidFill>
                  <a:srgbClr val="DCDCDC"/>
                </a:solidFill>
                <a:latin typeface="Courier New" panose="02070309020205020404" pitchFamily="49" charset="0"/>
              </a:rPr>
              <a:t> </a:t>
            </a:r>
            <a:r>
              <a:rPr lang="en-US" dirty="0" err="1">
                <a:solidFill>
                  <a:srgbClr val="E3CEAB"/>
                </a:solidFill>
                <a:latin typeface="Courier New" panose="02070309020205020404" pitchFamily="49" charset="0"/>
              </a:rPr>
              <a:t>int</a:t>
            </a:r>
            <a:r>
              <a:rPr lang="en-US" dirty="0">
                <a:solidFill>
                  <a:srgbClr val="DCDCDC"/>
                </a:solidFill>
                <a:latin typeface="Courier New" panose="02070309020205020404" pitchFamily="49" charset="0"/>
              </a:rPr>
              <a:t> x; </a:t>
            </a:r>
          </a:p>
          <a:p>
            <a:r>
              <a:rPr lang="en-US" dirty="0">
                <a:solidFill>
                  <a:srgbClr val="E3CEAB"/>
                </a:solidFill>
                <a:latin typeface="Courier New" panose="02070309020205020404" pitchFamily="49" charset="0"/>
              </a:rPr>
              <a:t>private</a:t>
            </a:r>
            <a:r>
              <a:rPr lang="en-US" dirty="0">
                <a:solidFill>
                  <a:srgbClr val="DCDCDC"/>
                </a:solidFill>
                <a:latin typeface="Courier New" panose="02070309020205020404" pitchFamily="49" charset="0"/>
              </a:rPr>
              <a:t> </a:t>
            </a:r>
            <a:r>
              <a:rPr lang="en-US" dirty="0" err="1">
                <a:solidFill>
                  <a:srgbClr val="E3CEAB"/>
                </a:solidFill>
                <a:latin typeface="Courier New" panose="02070309020205020404" pitchFamily="49" charset="0"/>
              </a:rPr>
              <a:t>int</a:t>
            </a:r>
            <a:r>
              <a:rPr lang="en-US" dirty="0">
                <a:solidFill>
                  <a:srgbClr val="DCDCDC"/>
                </a:solidFill>
                <a:latin typeface="Courier New" panose="02070309020205020404" pitchFamily="49" charset="0"/>
              </a:rPr>
              <a:t> y; </a:t>
            </a:r>
          </a:p>
          <a:p>
            <a:endParaRPr lang="en-US" b="0" i="0" dirty="0">
              <a:solidFill>
                <a:srgbClr val="DCDCDC"/>
              </a:solidFill>
              <a:effectLst/>
              <a:latin typeface="Courier New" panose="02070309020205020404" pitchFamily="49" charset="0"/>
            </a:endParaRPr>
          </a:p>
          <a:p>
            <a:endParaRPr lang="en-US" dirty="0">
              <a:solidFill>
                <a:srgbClr val="DCDCDC"/>
              </a:solidFill>
              <a:latin typeface="Courier New" panose="02070309020205020404" pitchFamily="49" charset="0"/>
            </a:endParaRPr>
          </a:p>
          <a:p>
            <a:r>
              <a:rPr lang="en-US" b="0" i="0" dirty="0">
                <a:solidFill>
                  <a:srgbClr val="E3CEAB"/>
                </a:solidFill>
                <a:effectLst/>
                <a:latin typeface="inherit"/>
              </a:rPr>
              <a:t>public</a:t>
            </a:r>
            <a:r>
              <a:rPr lang="en-US" b="0" i="0" dirty="0">
                <a:solidFill>
                  <a:srgbClr val="DCDCDC"/>
                </a:solidFill>
                <a:effectLst/>
                <a:latin typeface="Courier New" panose="02070309020205020404" pitchFamily="49" charset="0"/>
              </a:rPr>
              <a:t> </a:t>
            </a:r>
            <a:r>
              <a:rPr lang="en-US" b="0" i="0" dirty="0" err="1">
                <a:solidFill>
                  <a:srgbClr val="E3CEAB"/>
                </a:solidFill>
                <a:effectLst/>
                <a:latin typeface="inherit"/>
              </a:rPr>
              <a:t>boolean</a:t>
            </a:r>
            <a:r>
              <a:rPr lang="en-US" b="0" i="0" dirty="0">
                <a:solidFill>
                  <a:srgbClr val="DCDCDC"/>
                </a:solidFill>
                <a:effectLst/>
                <a:latin typeface="Courier New" panose="02070309020205020404" pitchFamily="49" charset="0"/>
              </a:rPr>
              <a:t> </a:t>
            </a:r>
            <a:r>
              <a:rPr lang="en-US" b="0" i="0" dirty="0" err="1">
                <a:solidFill>
                  <a:srgbClr val="EFEF8F"/>
                </a:solidFill>
                <a:effectLst/>
                <a:latin typeface="inherit"/>
              </a:rPr>
              <a:t>isOrigin</a:t>
            </a:r>
            <a:r>
              <a:rPr lang="en-US" b="0" i="0" dirty="0">
                <a:solidFill>
                  <a:srgbClr val="DCDCDC"/>
                </a:solidFill>
                <a:effectLst/>
                <a:latin typeface="Courier New" panose="02070309020205020404" pitchFamily="49" charset="0"/>
              </a:rPr>
              <a:t>() {</a:t>
            </a:r>
          </a:p>
          <a:p>
            <a:r>
              <a:rPr lang="en-US" b="0" i="0" dirty="0">
                <a:solidFill>
                  <a:srgbClr val="DCDCDC"/>
                </a:solidFill>
                <a:effectLst/>
                <a:latin typeface="Courier New" panose="02070309020205020404" pitchFamily="49" charset="0"/>
              </a:rPr>
              <a:t>    </a:t>
            </a:r>
            <a:r>
              <a:rPr lang="en-US" b="0" i="0" dirty="0">
                <a:solidFill>
                  <a:srgbClr val="E3CEAB"/>
                </a:solidFill>
                <a:effectLst/>
                <a:latin typeface="Courier New" panose="02070309020205020404" pitchFamily="49" charset="0"/>
              </a:rPr>
              <a:t>if(x==0 &amp;&amp; y==0)</a:t>
            </a:r>
          </a:p>
          <a:p>
            <a:r>
              <a:rPr lang="en-US" dirty="0">
                <a:solidFill>
                  <a:srgbClr val="E3CEAB"/>
                </a:solidFill>
                <a:latin typeface="Courier New" panose="02070309020205020404" pitchFamily="49" charset="0"/>
              </a:rPr>
              <a:t>         return true;</a:t>
            </a:r>
          </a:p>
          <a:p>
            <a:r>
              <a:rPr lang="en-US" dirty="0">
                <a:solidFill>
                  <a:srgbClr val="E3CEAB"/>
                </a:solidFill>
                <a:latin typeface="Courier New" panose="02070309020205020404" pitchFamily="49" charset="0"/>
              </a:rPr>
              <a:t>    else</a:t>
            </a:r>
          </a:p>
          <a:p>
            <a:r>
              <a:rPr lang="en-US" dirty="0">
                <a:solidFill>
                  <a:srgbClr val="E3CEAB"/>
                </a:solidFill>
                <a:latin typeface="Courier New" panose="02070309020205020404" pitchFamily="49" charset="0"/>
              </a:rPr>
              <a:t>         r</a:t>
            </a:r>
            <a:r>
              <a:rPr lang="en-US" b="0" i="0" dirty="0">
                <a:solidFill>
                  <a:srgbClr val="E3CEAB"/>
                </a:solidFill>
                <a:effectLst/>
                <a:latin typeface="Courier New" panose="02070309020205020404" pitchFamily="49" charset="0"/>
              </a:rPr>
              <a:t>eturn false;</a:t>
            </a:r>
          </a:p>
          <a:p>
            <a:r>
              <a:rPr lang="en-US" b="0" i="0" dirty="0">
                <a:solidFill>
                  <a:srgbClr val="DCDCDC"/>
                </a:solidFill>
                <a:effectLst/>
                <a:latin typeface="Courier New" panose="02070309020205020404" pitchFamily="49" charset="0"/>
              </a:rPr>
              <a:t>} </a:t>
            </a:r>
            <a:br>
              <a:rPr lang="en-US" dirty="0"/>
            </a:b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913794" y="4594426"/>
            <a:ext cx="9754205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/>
              <a:t>(Instance) methods operate on the state of the instance. </a:t>
            </a:r>
          </a:p>
          <a:p>
            <a:endParaRPr lang="en-US" sz="2000" dirty="0"/>
          </a:p>
          <a:p>
            <a:r>
              <a:rPr lang="en-US" sz="2000" dirty="0"/>
              <a:t>Fields of the instance are in-scope within methods and can be read or mutated as local variables can.</a:t>
            </a:r>
          </a:p>
        </p:txBody>
      </p:sp>
      <p:sp>
        <p:nvSpPr>
          <p:cNvPr id="7" name="Rectangle 6"/>
          <p:cNvSpPr/>
          <p:nvPr/>
        </p:nvSpPr>
        <p:spPr>
          <a:xfrm>
            <a:off x="6642812" y="896259"/>
            <a:ext cx="6096000" cy="2862322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en-US" dirty="0">
              <a:solidFill>
                <a:srgbClr val="DCDCDC"/>
              </a:solidFill>
              <a:latin typeface="Courier New" panose="02070309020205020404" pitchFamily="49" charset="0"/>
            </a:endParaRPr>
          </a:p>
          <a:p>
            <a:endParaRPr lang="en-US" dirty="0">
              <a:solidFill>
                <a:srgbClr val="DCDCDC"/>
              </a:solidFill>
              <a:latin typeface="Courier New" panose="02070309020205020404" pitchFamily="49" charset="0"/>
            </a:endParaRPr>
          </a:p>
          <a:p>
            <a:endParaRPr lang="en-US" dirty="0">
              <a:solidFill>
                <a:srgbClr val="DCDCDC"/>
              </a:solidFill>
              <a:latin typeface="Courier New" panose="02070309020205020404" pitchFamily="49" charset="0"/>
            </a:endParaRPr>
          </a:p>
          <a:p>
            <a:endParaRPr lang="en-US" dirty="0">
              <a:solidFill>
                <a:srgbClr val="DCDCDC"/>
              </a:solidFill>
              <a:latin typeface="Courier New" panose="02070309020205020404" pitchFamily="49" charset="0"/>
            </a:endParaRPr>
          </a:p>
          <a:p>
            <a:endParaRPr lang="en-US" dirty="0">
              <a:solidFill>
                <a:srgbClr val="DCDCDC"/>
              </a:solidFill>
              <a:latin typeface="Courier New" panose="02070309020205020404" pitchFamily="49" charset="0"/>
            </a:endParaRPr>
          </a:p>
          <a:p>
            <a:endParaRPr lang="en-US" dirty="0">
              <a:solidFill>
                <a:srgbClr val="DCDCDC"/>
              </a:solidFill>
              <a:latin typeface="Courier New" panose="02070309020205020404" pitchFamily="49" charset="0"/>
            </a:endParaRPr>
          </a:p>
          <a:p>
            <a:r>
              <a:rPr lang="en-US" b="0" i="0" dirty="0">
                <a:solidFill>
                  <a:srgbClr val="E3CEAB"/>
                </a:solidFill>
                <a:effectLst/>
                <a:latin typeface="inherit"/>
              </a:rPr>
              <a:t>public</a:t>
            </a:r>
            <a:r>
              <a:rPr lang="en-US" b="0" i="0" dirty="0">
                <a:solidFill>
                  <a:srgbClr val="DCDCDC"/>
                </a:solidFill>
                <a:effectLst/>
                <a:latin typeface="Courier New" panose="02070309020205020404" pitchFamily="49" charset="0"/>
              </a:rPr>
              <a:t> </a:t>
            </a:r>
            <a:r>
              <a:rPr lang="en-US" b="0" i="0" dirty="0" err="1">
                <a:solidFill>
                  <a:srgbClr val="E3CEAB"/>
                </a:solidFill>
                <a:effectLst/>
                <a:latin typeface="inherit"/>
              </a:rPr>
              <a:t>boolean</a:t>
            </a:r>
            <a:r>
              <a:rPr lang="en-US" b="0" i="0" dirty="0">
                <a:solidFill>
                  <a:srgbClr val="DCDCDC"/>
                </a:solidFill>
                <a:effectLst/>
                <a:latin typeface="Courier New" panose="02070309020205020404" pitchFamily="49" charset="0"/>
              </a:rPr>
              <a:t> </a:t>
            </a:r>
            <a:r>
              <a:rPr lang="en-US" b="0" i="0" dirty="0" err="1">
                <a:solidFill>
                  <a:srgbClr val="EFEF8F"/>
                </a:solidFill>
                <a:effectLst/>
                <a:latin typeface="inherit"/>
              </a:rPr>
              <a:t>isOrigin</a:t>
            </a:r>
            <a:r>
              <a:rPr lang="en-US" b="0" i="0" dirty="0">
                <a:solidFill>
                  <a:srgbClr val="DCDCDC"/>
                </a:solidFill>
                <a:effectLst/>
                <a:latin typeface="Courier New" panose="02070309020205020404" pitchFamily="49" charset="0"/>
              </a:rPr>
              <a:t>() {</a:t>
            </a:r>
          </a:p>
          <a:p>
            <a:r>
              <a:rPr lang="en-US" b="0" i="0" dirty="0">
                <a:solidFill>
                  <a:srgbClr val="DCDCDC"/>
                </a:solidFill>
                <a:effectLst/>
                <a:latin typeface="Courier New" panose="02070309020205020404" pitchFamily="49" charset="0"/>
              </a:rPr>
              <a:t>    </a:t>
            </a:r>
            <a:r>
              <a:rPr lang="en-US" b="0" i="0" dirty="0">
                <a:solidFill>
                  <a:srgbClr val="E3CEAB"/>
                </a:solidFill>
                <a:effectLst/>
                <a:latin typeface="Courier New" panose="02070309020205020404" pitchFamily="49" charset="0"/>
              </a:rPr>
              <a:t>return(x==0 &amp;&amp; y==0);</a:t>
            </a:r>
          </a:p>
          <a:p>
            <a:r>
              <a:rPr lang="en-US" b="0" i="0" dirty="0">
                <a:solidFill>
                  <a:srgbClr val="DCDCDC"/>
                </a:solidFill>
                <a:effectLst/>
                <a:latin typeface="Courier New" panose="02070309020205020404" pitchFamily="49" charset="0"/>
              </a:rPr>
              <a:t>} </a:t>
            </a:r>
            <a:br>
              <a:rPr lang="en-US" dirty="0"/>
            </a:br>
            <a:endParaRPr lang="en-US" dirty="0"/>
          </a:p>
        </p:txBody>
      </p:sp>
      <p:sp>
        <p:nvSpPr>
          <p:cNvPr id="3" name="Left-Right Arrow 2"/>
          <p:cNvSpPr/>
          <p:nvPr/>
        </p:nvSpPr>
        <p:spPr>
          <a:xfrm>
            <a:off x="4810516" y="2604419"/>
            <a:ext cx="1280160" cy="588266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Same?</a:t>
            </a:r>
          </a:p>
        </p:txBody>
      </p:sp>
    </p:spTree>
    <p:extLst>
      <p:ext uri="{BB962C8B-B14F-4D97-AF65-F5344CB8AC3E}">
        <p14:creationId xmlns:p14="http://schemas.microsoft.com/office/powerpoint/2010/main" val="38739983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203200"/>
            <a:ext cx="10353762" cy="970450"/>
          </a:xfrm>
        </p:spPr>
        <p:txBody>
          <a:bodyPr>
            <a:normAutofit fontScale="90000"/>
          </a:bodyPr>
          <a:lstStyle/>
          <a:p>
            <a:r>
              <a:rPr lang="en-US" dirty="0"/>
              <a:t>CLASS DEFINITION (METHODS)</a:t>
            </a:r>
            <a:br>
              <a:rPr lang="en-US" dirty="0"/>
            </a:b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1379438" y="889312"/>
            <a:ext cx="795440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Non-private methods can be called on an instance outside of the defining class</a:t>
            </a:r>
          </a:p>
        </p:txBody>
      </p:sp>
      <p:sp>
        <p:nvSpPr>
          <p:cNvPr id="7" name="Rectangle 6"/>
          <p:cNvSpPr/>
          <p:nvPr/>
        </p:nvSpPr>
        <p:spPr>
          <a:xfrm>
            <a:off x="1379438" y="5028532"/>
            <a:ext cx="9191026" cy="1200329"/>
          </a:xfrm>
          <a:prstGeom prst="rect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en-US" dirty="0">
                <a:solidFill>
                  <a:srgbClr val="DCDCDC"/>
                </a:solidFill>
                <a:latin typeface="Courier New" panose="02070309020205020404" pitchFamily="49" charset="0"/>
              </a:rPr>
              <a:t>Rectangle</a:t>
            </a:r>
            <a:r>
              <a:rPr lang="en-US" b="0" i="0" dirty="0">
                <a:solidFill>
                  <a:srgbClr val="DCDCDC"/>
                </a:solidFill>
                <a:effectLst/>
                <a:latin typeface="Courier New" panose="02070309020205020404" pitchFamily="49" charset="0"/>
              </a:rPr>
              <a:t> rec = </a:t>
            </a:r>
            <a:r>
              <a:rPr lang="en-US" b="0" i="0" dirty="0">
                <a:solidFill>
                  <a:srgbClr val="E3CEAB"/>
                </a:solidFill>
                <a:effectLst/>
                <a:latin typeface="Courier New" panose="02070309020205020404" pitchFamily="49" charset="0"/>
              </a:rPr>
              <a:t>new</a:t>
            </a:r>
            <a:r>
              <a:rPr lang="en-US" b="0" i="0" dirty="0">
                <a:solidFill>
                  <a:srgbClr val="DCDCDC"/>
                </a:solidFill>
                <a:effectLst/>
                <a:latin typeface="Courier New" panose="02070309020205020404" pitchFamily="49" charset="0"/>
              </a:rPr>
              <a:t> </a:t>
            </a:r>
            <a:r>
              <a:rPr lang="en-US" dirty="0">
                <a:solidFill>
                  <a:srgbClr val="DCDCDC"/>
                </a:solidFill>
                <a:latin typeface="Courier New" panose="02070309020205020404" pitchFamily="49" charset="0"/>
              </a:rPr>
              <a:t>Rectangle</a:t>
            </a:r>
            <a:r>
              <a:rPr lang="en-US" b="0" i="0" dirty="0">
                <a:solidFill>
                  <a:srgbClr val="DCDCDC"/>
                </a:solidFill>
                <a:effectLst/>
                <a:latin typeface="Courier New" panose="02070309020205020404" pitchFamily="49" charset="0"/>
              </a:rPr>
              <a:t>(10, 10); </a:t>
            </a:r>
          </a:p>
          <a:p>
            <a:r>
              <a:rPr lang="en-US" dirty="0" err="1">
                <a:solidFill>
                  <a:srgbClr val="DCDCDC"/>
                </a:solidFill>
                <a:latin typeface="Courier New" panose="02070309020205020404" pitchFamily="49" charset="0"/>
              </a:rPr>
              <a:t>Int</a:t>
            </a:r>
            <a:r>
              <a:rPr lang="en-US" dirty="0">
                <a:solidFill>
                  <a:srgbClr val="DCDCDC"/>
                </a:solidFill>
                <a:latin typeface="Courier New" panose="02070309020205020404" pitchFamily="49" charset="0"/>
              </a:rPr>
              <a:t> area1 = rec. </a:t>
            </a:r>
            <a:r>
              <a:rPr lang="en-US" dirty="0" err="1">
                <a:solidFill>
                  <a:srgbClr val="DCDCDC"/>
                </a:solidFill>
                <a:latin typeface="Courier New" panose="02070309020205020404" pitchFamily="49" charset="0"/>
              </a:rPr>
              <a:t>calculateArea</a:t>
            </a:r>
            <a:r>
              <a:rPr lang="en-US" b="0" i="0" dirty="0">
                <a:solidFill>
                  <a:srgbClr val="DCDCDC"/>
                </a:solidFill>
                <a:effectLst/>
                <a:latin typeface="Courier New" panose="02070309020205020404" pitchFamily="49" charset="0"/>
              </a:rPr>
              <a:t>(); </a:t>
            </a:r>
            <a:r>
              <a:rPr lang="en-US" b="0" i="0" dirty="0">
                <a:solidFill>
                  <a:srgbClr val="7F9F7F"/>
                </a:solidFill>
                <a:effectLst/>
                <a:latin typeface="Courier New" panose="02070309020205020404" pitchFamily="49" charset="0"/>
              </a:rPr>
              <a:t>// OK</a:t>
            </a:r>
          </a:p>
          <a:p>
            <a:r>
              <a:rPr lang="en-US" dirty="0">
                <a:solidFill>
                  <a:srgbClr val="DCDCDC"/>
                </a:solidFill>
                <a:latin typeface="Courier New" panose="02070309020205020404" pitchFamily="49" charset="0"/>
              </a:rPr>
              <a:t>Rectangle rec = </a:t>
            </a:r>
            <a:r>
              <a:rPr lang="en-US" dirty="0">
                <a:solidFill>
                  <a:srgbClr val="E3CEAB"/>
                </a:solidFill>
                <a:latin typeface="Courier New" panose="02070309020205020404" pitchFamily="49" charset="0"/>
              </a:rPr>
              <a:t>new</a:t>
            </a:r>
            <a:r>
              <a:rPr lang="en-US" dirty="0">
                <a:solidFill>
                  <a:srgbClr val="DCDCDC"/>
                </a:solidFill>
                <a:latin typeface="Courier New" panose="02070309020205020404" pitchFamily="49" charset="0"/>
              </a:rPr>
              <a:t> Rectangle();/</a:t>
            </a:r>
            <a:r>
              <a:rPr lang="en-US" dirty="0">
                <a:solidFill>
                  <a:srgbClr val="7F9F7F"/>
                </a:solidFill>
                <a:latin typeface="Courier New" panose="02070309020205020404" pitchFamily="49" charset="0"/>
              </a:rPr>
              <a:t>/ Is this valid? Why? </a:t>
            </a:r>
          </a:p>
          <a:p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1501358" y="1435428"/>
            <a:ext cx="9191026" cy="3416320"/>
          </a:xfrm>
          <a:prstGeom prst="rect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just"/>
            <a:r>
              <a:rPr lang="en-US" dirty="0">
                <a:solidFill>
                  <a:srgbClr val="DCDCDC"/>
                </a:solidFill>
                <a:latin typeface="Courier New" panose="02070309020205020404" pitchFamily="49" charset="0"/>
              </a:rPr>
              <a:t>class Rectangle{ </a:t>
            </a:r>
          </a:p>
          <a:p>
            <a:pPr algn="just"/>
            <a:r>
              <a:rPr lang="en-US" dirty="0">
                <a:solidFill>
                  <a:srgbClr val="DCDCDC"/>
                </a:solidFill>
                <a:latin typeface="Courier New" panose="02070309020205020404" pitchFamily="49" charset="0"/>
              </a:rPr>
              <a:t>   private </a:t>
            </a:r>
            <a:r>
              <a:rPr lang="en-US" dirty="0" err="1">
                <a:solidFill>
                  <a:srgbClr val="DCDCDC"/>
                </a:solidFill>
                <a:latin typeface="Courier New" panose="02070309020205020404" pitchFamily="49" charset="0"/>
              </a:rPr>
              <a:t>int</a:t>
            </a:r>
            <a:r>
              <a:rPr lang="en-US" dirty="0">
                <a:solidFill>
                  <a:srgbClr val="DCDCDC"/>
                </a:solidFill>
                <a:latin typeface="Courier New" panose="02070309020205020404" pitchFamily="49" charset="0"/>
              </a:rPr>
              <a:t> length;  </a:t>
            </a:r>
          </a:p>
          <a:p>
            <a:pPr algn="just"/>
            <a:r>
              <a:rPr lang="en-US" dirty="0">
                <a:solidFill>
                  <a:srgbClr val="DCDCDC"/>
                </a:solidFill>
                <a:latin typeface="Courier New" panose="02070309020205020404" pitchFamily="49" charset="0"/>
              </a:rPr>
              <a:t>   private </a:t>
            </a:r>
            <a:r>
              <a:rPr lang="en-US" dirty="0" err="1">
                <a:solidFill>
                  <a:srgbClr val="DCDCDC"/>
                </a:solidFill>
                <a:latin typeface="Courier New" panose="02070309020205020404" pitchFamily="49" charset="0"/>
              </a:rPr>
              <a:t>int</a:t>
            </a:r>
            <a:r>
              <a:rPr lang="en-US" dirty="0">
                <a:solidFill>
                  <a:srgbClr val="DCDCDC"/>
                </a:solidFill>
                <a:latin typeface="Courier New" panose="02070309020205020404" pitchFamily="49" charset="0"/>
              </a:rPr>
              <a:t> width;  </a:t>
            </a:r>
          </a:p>
          <a:p>
            <a:pPr algn="just"/>
            <a:endParaRPr lang="en-US" dirty="0">
              <a:solidFill>
                <a:srgbClr val="DCDCDC"/>
              </a:solidFill>
              <a:latin typeface="Courier New" panose="02070309020205020404" pitchFamily="49" charset="0"/>
            </a:endParaRPr>
          </a:p>
          <a:p>
            <a:pPr algn="just"/>
            <a:r>
              <a:rPr lang="en-US" dirty="0">
                <a:solidFill>
                  <a:srgbClr val="DCDCDC"/>
                </a:solidFill>
                <a:latin typeface="Courier New" panose="02070309020205020404" pitchFamily="49" charset="0"/>
              </a:rPr>
              <a:t>  public Rectangle (</a:t>
            </a:r>
            <a:r>
              <a:rPr lang="en-US" dirty="0" err="1">
                <a:solidFill>
                  <a:srgbClr val="DCDCDC"/>
                </a:solidFill>
                <a:latin typeface="Courier New" panose="02070309020205020404" pitchFamily="49" charset="0"/>
              </a:rPr>
              <a:t>int</a:t>
            </a:r>
            <a:r>
              <a:rPr lang="en-US" dirty="0">
                <a:solidFill>
                  <a:srgbClr val="DCDCDC"/>
                </a:solidFill>
                <a:latin typeface="Courier New" panose="02070309020205020404" pitchFamily="49" charset="0"/>
              </a:rPr>
              <a:t> l, </a:t>
            </a:r>
            <a:r>
              <a:rPr lang="en-US" dirty="0" err="1">
                <a:solidFill>
                  <a:srgbClr val="DCDCDC"/>
                </a:solidFill>
                <a:latin typeface="Courier New" panose="02070309020205020404" pitchFamily="49" charset="0"/>
              </a:rPr>
              <a:t>int</a:t>
            </a:r>
            <a:r>
              <a:rPr lang="en-US" dirty="0">
                <a:solidFill>
                  <a:srgbClr val="DCDCDC"/>
                </a:solidFill>
                <a:latin typeface="Courier New" panose="02070309020205020404" pitchFamily="49" charset="0"/>
              </a:rPr>
              <a:t> w){  </a:t>
            </a:r>
          </a:p>
          <a:p>
            <a:pPr algn="just"/>
            <a:r>
              <a:rPr lang="en-US" dirty="0">
                <a:solidFill>
                  <a:srgbClr val="DCDCDC"/>
                </a:solidFill>
                <a:latin typeface="Courier New" panose="02070309020205020404" pitchFamily="49" charset="0"/>
              </a:rPr>
              <a:t>      length=l;  </a:t>
            </a:r>
          </a:p>
          <a:p>
            <a:pPr algn="just"/>
            <a:r>
              <a:rPr lang="en-US" dirty="0">
                <a:solidFill>
                  <a:srgbClr val="DCDCDC"/>
                </a:solidFill>
                <a:latin typeface="Courier New" panose="02070309020205020404" pitchFamily="49" charset="0"/>
              </a:rPr>
              <a:t>       width=w;  </a:t>
            </a:r>
          </a:p>
          <a:p>
            <a:pPr algn="just"/>
            <a:r>
              <a:rPr lang="en-US" dirty="0">
                <a:solidFill>
                  <a:srgbClr val="DCDCDC"/>
                </a:solidFill>
                <a:latin typeface="Courier New" panose="02070309020205020404" pitchFamily="49" charset="0"/>
              </a:rPr>
              <a:t>  }  </a:t>
            </a:r>
          </a:p>
          <a:p>
            <a:pPr algn="just"/>
            <a:r>
              <a:rPr lang="en-US" dirty="0">
                <a:solidFill>
                  <a:srgbClr val="DCDCDC"/>
                </a:solidFill>
                <a:latin typeface="Courier New" panose="02070309020205020404" pitchFamily="49" charset="0"/>
              </a:rPr>
              <a:t>  public </a:t>
            </a:r>
            <a:r>
              <a:rPr lang="en-US" dirty="0" err="1">
                <a:solidFill>
                  <a:srgbClr val="DCDCDC"/>
                </a:solidFill>
                <a:latin typeface="Courier New" panose="02070309020205020404" pitchFamily="49" charset="0"/>
              </a:rPr>
              <a:t>int</a:t>
            </a:r>
            <a:r>
              <a:rPr lang="en-US" dirty="0">
                <a:solidFill>
                  <a:srgbClr val="DCDCDC"/>
                </a:solidFill>
                <a:latin typeface="Courier New" panose="02070309020205020404" pitchFamily="49" charset="0"/>
              </a:rPr>
              <a:t> </a:t>
            </a:r>
            <a:r>
              <a:rPr lang="en-US" dirty="0" err="1">
                <a:solidFill>
                  <a:srgbClr val="DCDCDC"/>
                </a:solidFill>
                <a:latin typeface="Courier New" panose="02070309020205020404" pitchFamily="49" charset="0"/>
              </a:rPr>
              <a:t>calculateArea</a:t>
            </a:r>
            <a:r>
              <a:rPr lang="en-US" dirty="0">
                <a:solidFill>
                  <a:srgbClr val="DCDCDC"/>
                </a:solidFill>
                <a:latin typeface="Courier New" panose="02070309020205020404" pitchFamily="49" charset="0"/>
              </a:rPr>
              <a:t>(){</a:t>
            </a:r>
          </a:p>
          <a:p>
            <a:pPr algn="just"/>
            <a:r>
              <a:rPr lang="en-US" dirty="0">
                <a:solidFill>
                  <a:srgbClr val="DCDCDC"/>
                </a:solidFill>
                <a:latin typeface="Courier New" panose="02070309020205020404" pitchFamily="49" charset="0"/>
              </a:rPr>
              <a:t>    return length * width;</a:t>
            </a:r>
          </a:p>
          <a:p>
            <a:pPr algn="just"/>
            <a:r>
              <a:rPr lang="en-US" dirty="0">
                <a:solidFill>
                  <a:srgbClr val="DCDCDC"/>
                </a:solidFill>
                <a:latin typeface="Courier New" panose="02070309020205020404" pitchFamily="49" charset="0"/>
              </a:rPr>
              <a:t>  }  </a:t>
            </a:r>
          </a:p>
          <a:p>
            <a:pPr algn="just"/>
            <a:r>
              <a:rPr lang="en-US" dirty="0">
                <a:solidFill>
                  <a:srgbClr val="DCDCDC"/>
                </a:solidFill>
                <a:latin typeface="Courier New" panose="02070309020205020404" pitchFamily="49" charset="0"/>
              </a:rPr>
              <a:t>}  </a:t>
            </a:r>
          </a:p>
        </p:txBody>
      </p:sp>
    </p:spTree>
    <p:extLst>
      <p:ext uri="{BB962C8B-B14F-4D97-AF65-F5344CB8AC3E}">
        <p14:creationId xmlns:p14="http://schemas.microsoft.com/office/powerpoint/2010/main" val="259713338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4480" y="413656"/>
            <a:ext cx="11191119" cy="970450"/>
          </a:xfrm>
        </p:spPr>
        <p:txBody>
          <a:bodyPr>
            <a:normAutofit fontScale="90000"/>
          </a:bodyPr>
          <a:lstStyle/>
          <a:p>
            <a:pPr fontAlgn="base"/>
            <a:r>
              <a:rPr lang="en-US" cap="all" dirty="0">
                <a:effectLst/>
              </a:rPr>
              <a:t>METHOD CATEGORIES (GETTERS/ACCESSORS)</a:t>
            </a:r>
            <a:br>
              <a:rPr lang="en-US" cap="all" dirty="0">
                <a:effectLst/>
              </a:rPr>
            </a:br>
            <a:br>
              <a:rPr lang="en-US" dirty="0"/>
            </a:b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594480" y="1152363"/>
            <a:ext cx="950627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Wingdings" panose="05000000000000000000" pitchFamily="2" charset="2"/>
              <a:buChar char="q"/>
            </a:pPr>
            <a:r>
              <a:rPr lang="en-US" sz="2800" dirty="0"/>
              <a:t>Methods which simply return an instance variable are called accessors. Accessors generally have little/no logic.</a:t>
            </a:r>
          </a:p>
        </p:txBody>
      </p:sp>
      <p:sp>
        <p:nvSpPr>
          <p:cNvPr id="6" name="Rectangle 5"/>
          <p:cNvSpPr/>
          <p:nvPr/>
        </p:nvSpPr>
        <p:spPr>
          <a:xfrm>
            <a:off x="841248" y="2122813"/>
            <a:ext cx="9802368" cy="2308324"/>
          </a:xfrm>
          <a:prstGeom prst="rect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en-US" b="0" i="0" dirty="0">
                <a:solidFill>
                  <a:srgbClr val="E3CEAB"/>
                </a:solidFill>
                <a:effectLst/>
                <a:latin typeface="Courier New" panose="02070309020205020404" pitchFamily="49" charset="0"/>
              </a:rPr>
              <a:t>public</a:t>
            </a:r>
            <a:r>
              <a:rPr lang="en-US" b="0" i="0" dirty="0">
                <a:solidFill>
                  <a:srgbClr val="DCDCDC"/>
                </a:solidFill>
                <a:effectLst/>
                <a:latin typeface="Courier New" panose="02070309020205020404" pitchFamily="49" charset="0"/>
              </a:rPr>
              <a:t> </a:t>
            </a:r>
            <a:r>
              <a:rPr lang="en-US" b="0" i="0" dirty="0">
                <a:solidFill>
                  <a:srgbClr val="E3CEAB"/>
                </a:solidFill>
                <a:effectLst/>
                <a:latin typeface="Courier New" panose="02070309020205020404" pitchFamily="49" charset="0"/>
              </a:rPr>
              <a:t>class</a:t>
            </a:r>
            <a:r>
              <a:rPr lang="en-US" b="0" i="0" dirty="0">
                <a:solidFill>
                  <a:srgbClr val="DCDCDC"/>
                </a:solidFill>
                <a:effectLst/>
                <a:latin typeface="Courier New" panose="02070309020205020404" pitchFamily="49" charset="0"/>
              </a:rPr>
              <a:t> </a:t>
            </a:r>
            <a:r>
              <a:rPr lang="en-US" b="0" i="0" dirty="0" err="1">
                <a:solidFill>
                  <a:srgbClr val="EFEF8F"/>
                </a:solidFill>
                <a:effectLst/>
                <a:latin typeface="Courier New" panose="02070309020205020404" pitchFamily="49" charset="0"/>
              </a:rPr>
              <a:t>BankAccount</a:t>
            </a:r>
            <a:r>
              <a:rPr lang="en-US" b="0" i="0" dirty="0">
                <a:solidFill>
                  <a:srgbClr val="DCDCDC"/>
                </a:solidFill>
                <a:effectLst/>
                <a:latin typeface="Courier New" panose="02070309020205020404" pitchFamily="49" charset="0"/>
              </a:rPr>
              <a:t> { </a:t>
            </a:r>
          </a:p>
          <a:p>
            <a:r>
              <a:rPr lang="en-US" dirty="0">
                <a:solidFill>
                  <a:srgbClr val="DCDCDC"/>
                </a:solidFill>
                <a:latin typeface="Courier New" panose="02070309020205020404" pitchFamily="49" charset="0"/>
              </a:rPr>
              <a:t>  </a:t>
            </a:r>
            <a:r>
              <a:rPr lang="en-US" b="0" i="0" dirty="0">
                <a:solidFill>
                  <a:srgbClr val="E3CEAB"/>
                </a:solidFill>
                <a:effectLst/>
                <a:latin typeface="Courier New" panose="02070309020205020404" pitchFamily="49" charset="0"/>
              </a:rPr>
              <a:t>private</a:t>
            </a:r>
            <a:r>
              <a:rPr lang="en-US" b="0" i="0" dirty="0">
                <a:solidFill>
                  <a:srgbClr val="DCDCDC"/>
                </a:solidFill>
                <a:effectLst/>
                <a:latin typeface="Courier New" panose="02070309020205020404" pitchFamily="49" charset="0"/>
              </a:rPr>
              <a:t> </a:t>
            </a:r>
            <a:r>
              <a:rPr lang="en-US" b="0" i="0" dirty="0" err="1">
                <a:solidFill>
                  <a:srgbClr val="E3CEAB"/>
                </a:solidFill>
                <a:effectLst/>
                <a:latin typeface="Courier New" panose="02070309020205020404" pitchFamily="49" charset="0"/>
              </a:rPr>
              <a:t>int</a:t>
            </a:r>
            <a:r>
              <a:rPr lang="en-US" b="0" i="0" dirty="0">
                <a:solidFill>
                  <a:srgbClr val="DCDCDC"/>
                </a:solidFill>
                <a:effectLst/>
                <a:latin typeface="Courier New" panose="02070309020205020404" pitchFamily="49" charset="0"/>
              </a:rPr>
              <a:t> balance; </a:t>
            </a:r>
          </a:p>
          <a:p>
            <a:endParaRPr lang="en-US" dirty="0">
              <a:solidFill>
                <a:srgbClr val="DCDCDC"/>
              </a:solidFill>
              <a:latin typeface="Courier New" panose="02070309020205020404" pitchFamily="49" charset="0"/>
            </a:endParaRPr>
          </a:p>
          <a:p>
            <a:r>
              <a:rPr lang="en-US" b="0" i="0" dirty="0">
                <a:solidFill>
                  <a:srgbClr val="7F9F7F"/>
                </a:solidFill>
                <a:effectLst/>
                <a:latin typeface="Courier New" panose="02070309020205020404" pitchFamily="49" charset="0"/>
              </a:rPr>
              <a:t>// remainder of implementation omitted</a:t>
            </a:r>
            <a:r>
              <a:rPr lang="en-US" b="0" i="0" dirty="0">
                <a:solidFill>
                  <a:srgbClr val="DCDCDC"/>
                </a:solidFill>
                <a:effectLst/>
                <a:latin typeface="Courier New" panose="02070309020205020404" pitchFamily="49" charset="0"/>
              </a:rPr>
              <a:t> </a:t>
            </a:r>
          </a:p>
          <a:p>
            <a:r>
              <a:rPr lang="en-US" b="0" i="0" dirty="0">
                <a:solidFill>
                  <a:srgbClr val="E3CEAB"/>
                </a:solidFill>
                <a:effectLst/>
                <a:latin typeface="inherit"/>
              </a:rPr>
              <a:t>      public</a:t>
            </a:r>
            <a:r>
              <a:rPr lang="en-US" b="0" i="0" dirty="0">
                <a:solidFill>
                  <a:srgbClr val="DCDCDC"/>
                </a:solidFill>
                <a:effectLst/>
                <a:latin typeface="Courier New" panose="02070309020205020404" pitchFamily="49" charset="0"/>
              </a:rPr>
              <a:t> </a:t>
            </a:r>
            <a:r>
              <a:rPr lang="en-US" b="0" i="0" dirty="0" err="1">
                <a:solidFill>
                  <a:srgbClr val="E3CEAB"/>
                </a:solidFill>
                <a:effectLst/>
                <a:latin typeface="inherit"/>
              </a:rPr>
              <a:t>int</a:t>
            </a:r>
            <a:r>
              <a:rPr lang="en-US" b="0" i="0" dirty="0">
                <a:solidFill>
                  <a:srgbClr val="DCDCDC"/>
                </a:solidFill>
                <a:effectLst/>
                <a:latin typeface="Courier New" panose="02070309020205020404" pitchFamily="49" charset="0"/>
              </a:rPr>
              <a:t> </a:t>
            </a:r>
            <a:r>
              <a:rPr lang="en-US" b="0" i="0" dirty="0" err="1">
                <a:solidFill>
                  <a:srgbClr val="EFEF8F"/>
                </a:solidFill>
                <a:effectLst/>
                <a:latin typeface="inherit"/>
              </a:rPr>
              <a:t>getBalance</a:t>
            </a:r>
            <a:r>
              <a:rPr lang="en-US" b="0" i="0" dirty="0">
                <a:solidFill>
                  <a:srgbClr val="DCDCDC"/>
                </a:solidFill>
                <a:effectLst/>
                <a:latin typeface="Courier New" panose="02070309020205020404" pitchFamily="49" charset="0"/>
              </a:rPr>
              <a:t>() { </a:t>
            </a:r>
          </a:p>
          <a:p>
            <a:r>
              <a:rPr lang="en-US" dirty="0">
                <a:solidFill>
                  <a:srgbClr val="DCDCDC"/>
                </a:solidFill>
                <a:latin typeface="Courier New" panose="02070309020205020404" pitchFamily="49" charset="0"/>
              </a:rPr>
              <a:t>       </a:t>
            </a:r>
            <a:r>
              <a:rPr lang="en-US" b="0" i="0" dirty="0">
                <a:solidFill>
                  <a:srgbClr val="E3CEAB"/>
                </a:solidFill>
                <a:effectLst/>
                <a:latin typeface="Courier New" panose="02070309020205020404" pitchFamily="49" charset="0"/>
              </a:rPr>
              <a:t>return</a:t>
            </a:r>
            <a:r>
              <a:rPr lang="en-US" b="0" i="0" dirty="0">
                <a:solidFill>
                  <a:srgbClr val="DCDCDC"/>
                </a:solidFill>
                <a:effectLst/>
                <a:latin typeface="Courier New" panose="02070309020205020404" pitchFamily="49" charset="0"/>
              </a:rPr>
              <a:t> balance; </a:t>
            </a:r>
          </a:p>
          <a:p>
            <a:r>
              <a:rPr lang="en-US" b="0" i="0" dirty="0">
                <a:solidFill>
                  <a:srgbClr val="DCDCDC"/>
                </a:solidFill>
                <a:effectLst/>
                <a:latin typeface="Courier New" panose="02070309020205020404" pitchFamily="49" charset="0"/>
              </a:rPr>
              <a:t>   } </a:t>
            </a:r>
          </a:p>
          <a:p>
            <a:r>
              <a:rPr lang="en-US" b="0" i="0" dirty="0">
                <a:solidFill>
                  <a:srgbClr val="DCDCDC"/>
                </a:solidFill>
                <a:effectLst/>
                <a:latin typeface="Courier New" panose="02070309020205020404" pitchFamily="49" charset="0"/>
              </a:rPr>
              <a:t>}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594480" y="4390073"/>
            <a:ext cx="10993120" cy="15081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Wingdings" panose="05000000000000000000" pitchFamily="2" charset="2"/>
              <a:buChar char="q"/>
            </a:pPr>
            <a:r>
              <a:rPr lang="en-US" sz="2800" dirty="0"/>
              <a:t>Accessors allow read-access to a private instance variable. This disallows direct assignments from outside.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594480" y="5888503"/>
            <a:ext cx="9963792" cy="8002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Wingdings" panose="05000000000000000000" pitchFamily="2" charset="2"/>
              <a:buChar char="q"/>
            </a:pPr>
            <a:r>
              <a:rPr lang="en-US" sz="2800" dirty="0"/>
              <a:t>Consider the consequence of a public balance field.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438710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0768" y="229010"/>
            <a:ext cx="11278205" cy="970450"/>
          </a:xfrm>
        </p:spPr>
        <p:txBody>
          <a:bodyPr>
            <a:normAutofit fontScale="90000"/>
          </a:bodyPr>
          <a:lstStyle/>
          <a:p>
            <a:r>
              <a:rPr lang="en-US" cap="all" dirty="0">
                <a:effectLst/>
              </a:rPr>
              <a:t>METHOD CATEGORIES (SETTERS/MUTATORS)</a:t>
            </a:r>
            <a:br>
              <a:rPr lang="en-US" cap="all" dirty="0">
                <a:effectLst/>
              </a:rPr>
            </a:b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634564" y="1058302"/>
            <a:ext cx="1119167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2400" dirty="0"/>
              <a:t>Methods which simply set an instance variable are called </a:t>
            </a:r>
            <a:r>
              <a:rPr lang="en-US" sz="2400" dirty="0" err="1"/>
              <a:t>mutators</a:t>
            </a:r>
            <a:r>
              <a:rPr lang="en-US" sz="2400" dirty="0"/>
              <a:t>. </a:t>
            </a:r>
            <a:r>
              <a:rPr lang="en-US" sz="2400" dirty="0" err="1"/>
              <a:t>Mutators</a:t>
            </a:r>
            <a:r>
              <a:rPr lang="en-US" sz="2400" dirty="0"/>
              <a:t> generally have little logic.</a:t>
            </a:r>
          </a:p>
        </p:txBody>
      </p:sp>
      <p:sp>
        <p:nvSpPr>
          <p:cNvPr id="6" name="Rectangle 5"/>
          <p:cNvSpPr/>
          <p:nvPr/>
        </p:nvSpPr>
        <p:spPr>
          <a:xfrm>
            <a:off x="1146628" y="2126554"/>
            <a:ext cx="8923963" cy="2585323"/>
          </a:xfrm>
          <a:prstGeom prst="rect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en-US" b="0" i="0" dirty="0">
                <a:solidFill>
                  <a:srgbClr val="E3CEAB"/>
                </a:solidFill>
                <a:effectLst/>
                <a:latin typeface="Courier New" panose="02070309020205020404" pitchFamily="49" charset="0"/>
              </a:rPr>
              <a:t>public</a:t>
            </a:r>
            <a:r>
              <a:rPr lang="en-US" b="0" i="0" dirty="0">
                <a:solidFill>
                  <a:srgbClr val="DCDCDC"/>
                </a:solidFill>
                <a:effectLst/>
                <a:latin typeface="Courier New" panose="02070309020205020404" pitchFamily="49" charset="0"/>
              </a:rPr>
              <a:t> </a:t>
            </a:r>
            <a:r>
              <a:rPr lang="en-US" b="0" i="0" dirty="0">
                <a:solidFill>
                  <a:srgbClr val="E3CEAB"/>
                </a:solidFill>
                <a:effectLst/>
                <a:latin typeface="Courier New" panose="02070309020205020404" pitchFamily="49" charset="0"/>
              </a:rPr>
              <a:t>class</a:t>
            </a:r>
            <a:r>
              <a:rPr lang="en-US" b="0" i="0" dirty="0">
                <a:solidFill>
                  <a:srgbClr val="DCDCDC"/>
                </a:solidFill>
                <a:effectLst/>
                <a:latin typeface="Courier New" panose="02070309020205020404" pitchFamily="49" charset="0"/>
              </a:rPr>
              <a:t> </a:t>
            </a:r>
            <a:r>
              <a:rPr lang="en-US" b="0" i="0" dirty="0" err="1">
                <a:solidFill>
                  <a:srgbClr val="EFEF8F"/>
                </a:solidFill>
                <a:effectLst/>
                <a:latin typeface="Courier New" panose="02070309020205020404" pitchFamily="49" charset="0"/>
              </a:rPr>
              <a:t>BankAccount</a:t>
            </a:r>
            <a:r>
              <a:rPr lang="en-US" b="0" i="0" dirty="0">
                <a:solidFill>
                  <a:srgbClr val="DCDCDC"/>
                </a:solidFill>
                <a:effectLst/>
                <a:latin typeface="Courier New" panose="02070309020205020404" pitchFamily="49" charset="0"/>
              </a:rPr>
              <a:t> { </a:t>
            </a:r>
          </a:p>
          <a:p>
            <a:r>
              <a:rPr lang="en-US" b="0" i="0" dirty="0">
                <a:solidFill>
                  <a:srgbClr val="E3CEAB"/>
                </a:solidFill>
                <a:effectLst/>
                <a:latin typeface="Courier New" panose="02070309020205020404" pitchFamily="49" charset="0"/>
              </a:rPr>
              <a:t>private</a:t>
            </a:r>
            <a:r>
              <a:rPr lang="en-US" b="0" i="0" dirty="0">
                <a:solidFill>
                  <a:srgbClr val="DCDCDC"/>
                </a:solidFill>
                <a:effectLst/>
                <a:latin typeface="Courier New" panose="02070309020205020404" pitchFamily="49" charset="0"/>
              </a:rPr>
              <a:t> String nickname; </a:t>
            </a:r>
          </a:p>
          <a:p>
            <a:r>
              <a:rPr lang="en-US" b="0" i="0" dirty="0">
                <a:solidFill>
                  <a:srgbClr val="E3CEAB"/>
                </a:solidFill>
                <a:effectLst/>
                <a:latin typeface="inherit"/>
              </a:rPr>
              <a:t>    public</a:t>
            </a:r>
            <a:r>
              <a:rPr lang="en-US" b="0" i="0" dirty="0">
                <a:solidFill>
                  <a:srgbClr val="DCDCDC"/>
                </a:solidFill>
                <a:effectLst/>
                <a:latin typeface="Courier New" panose="02070309020205020404" pitchFamily="49" charset="0"/>
              </a:rPr>
              <a:t> String </a:t>
            </a:r>
            <a:r>
              <a:rPr lang="en-US" b="0" i="0" dirty="0" err="1">
                <a:solidFill>
                  <a:srgbClr val="EFEF8F"/>
                </a:solidFill>
                <a:effectLst/>
                <a:latin typeface="inherit"/>
              </a:rPr>
              <a:t>getNickname</a:t>
            </a:r>
            <a:r>
              <a:rPr lang="en-US" b="0" i="0" dirty="0">
                <a:solidFill>
                  <a:srgbClr val="DCDCDC"/>
                </a:solidFill>
                <a:effectLst/>
                <a:latin typeface="Courier New" panose="02070309020205020404" pitchFamily="49" charset="0"/>
              </a:rPr>
              <a:t>() { </a:t>
            </a:r>
          </a:p>
          <a:p>
            <a:r>
              <a:rPr lang="en-US" dirty="0">
                <a:solidFill>
                  <a:srgbClr val="DCDCDC"/>
                </a:solidFill>
                <a:latin typeface="Courier New" panose="02070309020205020404" pitchFamily="49" charset="0"/>
              </a:rPr>
              <a:t>     </a:t>
            </a:r>
            <a:r>
              <a:rPr lang="en-US" b="0" i="0" dirty="0">
                <a:solidFill>
                  <a:srgbClr val="E3CEAB"/>
                </a:solidFill>
                <a:effectLst/>
                <a:latin typeface="Courier New" panose="02070309020205020404" pitchFamily="49" charset="0"/>
              </a:rPr>
              <a:t>return</a:t>
            </a:r>
            <a:r>
              <a:rPr lang="en-US" b="0" i="0" dirty="0">
                <a:solidFill>
                  <a:srgbClr val="DCDCDC"/>
                </a:solidFill>
                <a:effectLst/>
                <a:latin typeface="Courier New" panose="02070309020205020404" pitchFamily="49" charset="0"/>
              </a:rPr>
              <a:t> nickname; </a:t>
            </a:r>
          </a:p>
          <a:p>
            <a:r>
              <a:rPr lang="en-US" dirty="0">
                <a:solidFill>
                  <a:srgbClr val="DCDCDC"/>
                </a:solidFill>
                <a:latin typeface="Courier New" panose="02070309020205020404" pitchFamily="49" charset="0"/>
              </a:rPr>
              <a:t>   </a:t>
            </a:r>
            <a:r>
              <a:rPr lang="en-US" b="0" i="0" dirty="0">
                <a:solidFill>
                  <a:srgbClr val="DCDCDC"/>
                </a:solidFill>
                <a:effectLst/>
                <a:latin typeface="Courier New" panose="02070309020205020404" pitchFamily="49" charset="0"/>
              </a:rPr>
              <a:t>} </a:t>
            </a:r>
          </a:p>
          <a:p>
            <a:r>
              <a:rPr lang="en-US" dirty="0">
                <a:solidFill>
                  <a:srgbClr val="DCDCDC"/>
                </a:solidFill>
                <a:latin typeface="Courier New" panose="02070309020205020404" pitchFamily="49" charset="0"/>
              </a:rPr>
              <a:t>  </a:t>
            </a:r>
            <a:r>
              <a:rPr lang="en-US" b="0" i="0" dirty="0">
                <a:solidFill>
                  <a:srgbClr val="E3CEAB"/>
                </a:solidFill>
                <a:effectLst/>
                <a:latin typeface="inherit"/>
              </a:rPr>
              <a:t>public</a:t>
            </a:r>
            <a:r>
              <a:rPr lang="en-US" b="0" i="0" dirty="0">
                <a:solidFill>
                  <a:srgbClr val="DCDCDC"/>
                </a:solidFill>
                <a:effectLst/>
                <a:latin typeface="Courier New" panose="02070309020205020404" pitchFamily="49" charset="0"/>
              </a:rPr>
              <a:t> </a:t>
            </a:r>
            <a:r>
              <a:rPr lang="en-US" b="0" i="0" dirty="0">
                <a:solidFill>
                  <a:srgbClr val="E3CEAB"/>
                </a:solidFill>
                <a:effectLst/>
                <a:latin typeface="inherit"/>
              </a:rPr>
              <a:t>void</a:t>
            </a:r>
            <a:r>
              <a:rPr lang="en-US" b="0" i="0" dirty="0">
                <a:solidFill>
                  <a:srgbClr val="DCDCDC"/>
                </a:solidFill>
                <a:effectLst/>
                <a:latin typeface="Courier New" panose="02070309020205020404" pitchFamily="49" charset="0"/>
              </a:rPr>
              <a:t> </a:t>
            </a:r>
            <a:r>
              <a:rPr lang="en-US" b="0" i="0" dirty="0" err="1">
                <a:solidFill>
                  <a:srgbClr val="EFEF8F"/>
                </a:solidFill>
                <a:effectLst/>
                <a:latin typeface="inherit"/>
              </a:rPr>
              <a:t>setNickname</a:t>
            </a:r>
            <a:r>
              <a:rPr lang="en-US" b="0" i="0" dirty="0">
                <a:solidFill>
                  <a:srgbClr val="DCDCDC"/>
                </a:solidFill>
                <a:effectLst/>
                <a:latin typeface="Courier New" panose="02070309020205020404" pitchFamily="49" charset="0"/>
              </a:rPr>
              <a:t>(</a:t>
            </a:r>
            <a:r>
              <a:rPr lang="en-US" b="0" i="0" dirty="0">
                <a:solidFill>
                  <a:srgbClr val="DCDCDC"/>
                </a:solidFill>
                <a:effectLst/>
                <a:latin typeface="inherit"/>
              </a:rPr>
              <a:t>String nickname</a:t>
            </a:r>
            <a:r>
              <a:rPr lang="en-US" b="0" i="0" dirty="0">
                <a:solidFill>
                  <a:srgbClr val="DCDCDC"/>
                </a:solidFill>
                <a:effectLst/>
                <a:latin typeface="Courier New" panose="02070309020205020404" pitchFamily="49" charset="0"/>
              </a:rPr>
              <a:t>) {     </a:t>
            </a:r>
          </a:p>
          <a:p>
            <a:r>
              <a:rPr lang="en-US" dirty="0">
                <a:solidFill>
                  <a:srgbClr val="DCDCDC"/>
                </a:solidFill>
                <a:latin typeface="Courier New" panose="02070309020205020404" pitchFamily="49" charset="0"/>
              </a:rPr>
              <a:t>      </a:t>
            </a:r>
            <a:r>
              <a:rPr lang="en-US" b="0" i="0" dirty="0" err="1">
                <a:solidFill>
                  <a:srgbClr val="E3CEAB"/>
                </a:solidFill>
                <a:effectLst/>
                <a:latin typeface="Courier New" panose="02070309020205020404" pitchFamily="49" charset="0"/>
              </a:rPr>
              <a:t>this</a:t>
            </a:r>
            <a:r>
              <a:rPr lang="en-US" b="0" i="0" dirty="0" err="1">
                <a:solidFill>
                  <a:srgbClr val="DCDCDC"/>
                </a:solidFill>
                <a:effectLst/>
                <a:latin typeface="Courier New" panose="02070309020205020404" pitchFamily="49" charset="0"/>
              </a:rPr>
              <a:t>.nickname</a:t>
            </a:r>
            <a:r>
              <a:rPr lang="en-US" b="0" i="0" dirty="0">
                <a:solidFill>
                  <a:srgbClr val="DCDCDC"/>
                </a:solidFill>
                <a:effectLst/>
                <a:latin typeface="Courier New" panose="02070309020205020404" pitchFamily="49" charset="0"/>
              </a:rPr>
              <a:t> = nickname; </a:t>
            </a:r>
          </a:p>
          <a:p>
            <a:r>
              <a:rPr lang="en-US" dirty="0">
                <a:solidFill>
                  <a:srgbClr val="DCDCDC"/>
                </a:solidFill>
                <a:latin typeface="Courier New" panose="02070309020205020404" pitchFamily="49" charset="0"/>
              </a:rPr>
              <a:t>   </a:t>
            </a:r>
            <a:r>
              <a:rPr lang="en-US" b="0" i="0" dirty="0">
                <a:solidFill>
                  <a:srgbClr val="DCDCDC"/>
                </a:solidFill>
                <a:effectLst/>
                <a:latin typeface="Courier New" panose="02070309020205020404" pitchFamily="49" charset="0"/>
              </a:rPr>
              <a:t>} </a:t>
            </a:r>
          </a:p>
          <a:p>
            <a:r>
              <a:rPr lang="en-US" b="0" i="0" dirty="0">
                <a:solidFill>
                  <a:srgbClr val="DCDCDC"/>
                </a:solidFill>
                <a:effectLst/>
                <a:latin typeface="Courier New" panose="02070309020205020404" pitchFamily="49" charset="0"/>
              </a:rPr>
              <a:t>}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938770" y="4909392"/>
            <a:ext cx="1008220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2400" dirty="0" err="1"/>
              <a:t>Mutators</a:t>
            </a:r>
            <a:r>
              <a:rPr lang="en-US" sz="2400" dirty="0"/>
              <a:t> allow write-access to a private instance variable without allowing a direct assignment from outside.</a:t>
            </a:r>
          </a:p>
        </p:txBody>
      </p:sp>
      <p:sp>
        <p:nvSpPr>
          <p:cNvPr id="8" name="Rectangle 7"/>
          <p:cNvSpPr/>
          <p:nvPr/>
        </p:nvSpPr>
        <p:spPr>
          <a:xfrm>
            <a:off x="938770" y="5937904"/>
            <a:ext cx="987434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2400" dirty="0"/>
              <a:t>If a </a:t>
            </a:r>
            <a:r>
              <a:rPr lang="en-US" sz="2400" dirty="0" err="1"/>
              <a:t>mutator</a:t>
            </a:r>
            <a:r>
              <a:rPr lang="en-US" sz="2400" dirty="0"/>
              <a:t> has validation code or some additional logic, a direct assignment could bypass this code.</a:t>
            </a:r>
          </a:p>
        </p:txBody>
      </p:sp>
    </p:spTree>
    <p:extLst>
      <p:ext uri="{BB962C8B-B14F-4D97-AF65-F5344CB8AC3E}">
        <p14:creationId xmlns:p14="http://schemas.microsoft.com/office/powerpoint/2010/main" val="57315273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609600"/>
            <a:ext cx="10924637" cy="970450"/>
          </a:xfrm>
        </p:spPr>
        <p:txBody>
          <a:bodyPr>
            <a:normAutofit fontScale="90000"/>
          </a:bodyPr>
          <a:lstStyle/>
          <a:p>
            <a:pPr fontAlgn="base"/>
            <a:r>
              <a:rPr lang="en-US" cap="all" dirty="0">
                <a:effectLst/>
              </a:rPr>
              <a:t>METHOD CATEGORIES (SETTERS/MUTATORS)</a:t>
            </a:r>
            <a:br>
              <a:rPr lang="en-US" cap="all" dirty="0">
                <a:effectLst/>
              </a:rPr>
            </a:br>
            <a:br>
              <a:rPr lang="en-US" dirty="0"/>
            </a:b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913794" y="1361666"/>
            <a:ext cx="9212943" cy="8002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err="1"/>
              <a:t>Mutator</a:t>
            </a:r>
            <a:r>
              <a:rPr lang="en-US" sz="2800" dirty="0"/>
              <a:t> with validation of input value.</a:t>
            </a:r>
          </a:p>
          <a:p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989994" y="2160219"/>
            <a:ext cx="9792305" cy="3046988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en-US" sz="2400" b="0" i="0" dirty="0">
                <a:solidFill>
                  <a:srgbClr val="E3CEAB"/>
                </a:solidFill>
                <a:effectLst/>
                <a:latin typeface="Courier New" panose="02070309020205020404" pitchFamily="49" charset="0"/>
              </a:rPr>
              <a:t>public</a:t>
            </a:r>
            <a:r>
              <a:rPr lang="en-US" sz="2400" b="0" i="0" dirty="0">
                <a:solidFill>
                  <a:srgbClr val="DCDCDC"/>
                </a:solidFill>
                <a:effectLst/>
                <a:latin typeface="Courier New" panose="02070309020205020404" pitchFamily="49" charset="0"/>
              </a:rPr>
              <a:t> </a:t>
            </a:r>
            <a:r>
              <a:rPr lang="en-US" sz="2400" b="0" i="0" dirty="0">
                <a:solidFill>
                  <a:srgbClr val="E3CEAB"/>
                </a:solidFill>
                <a:effectLst/>
                <a:latin typeface="Courier New" panose="02070309020205020404" pitchFamily="49" charset="0"/>
              </a:rPr>
              <a:t>class</a:t>
            </a:r>
            <a:r>
              <a:rPr lang="en-US" sz="2400" b="0" i="0" dirty="0">
                <a:solidFill>
                  <a:srgbClr val="DCDCDC"/>
                </a:solidFill>
                <a:effectLst/>
                <a:latin typeface="Courier New" panose="02070309020205020404" pitchFamily="49" charset="0"/>
              </a:rPr>
              <a:t> </a:t>
            </a:r>
            <a:r>
              <a:rPr lang="en-US" sz="2400" b="0" i="0" dirty="0" err="1">
                <a:solidFill>
                  <a:srgbClr val="EFEF8F"/>
                </a:solidFill>
                <a:effectLst/>
                <a:latin typeface="Courier New" panose="02070309020205020404" pitchFamily="49" charset="0"/>
              </a:rPr>
              <a:t>PositiveIntHolder</a:t>
            </a:r>
            <a:r>
              <a:rPr lang="en-US" sz="2400" b="0" i="0" dirty="0">
                <a:solidFill>
                  <a:srgbClr val="DCDCDC"/>
                </a:solidFill>
                <a:effectLst/>
                <a:latin typeface="Courier New" panose="02070309020205020404" pitchFamily="49" charset="0"/>
              </a:rPr>
              <a:t> { </a:t>
            </a:r>
          </a:p>
          <a:p>
            <a:r>
              <a:rPr lang="en-US" sz="2400" b="0" i="0" dirty="0">
                <a:solidFill>
                  <a:srgbClr val="E3CEAB"/>
                </a:solidFill>
                <a:effectLst/>
                <a:latin typeface="Courier New" panose="02070309020205020404" pitchFamily="49" charset="0"/>
              </a:rPr>
              <a:t>private</a:t>
            </a:r>
            <a:r>
              <a:rPr lang="en-US" sz="2400" b="0" i="0" dirty="0">
                <a:solidFill>
                  <a:srgbClr val="DCDCDC"/>
                </a:solidFill>
                <a:effectLst/>
                <a:latin typeface="Courier New" panose="02070309020205020404" pitchFamily="49" charset="0"/>
              </a:rPr>
              <a:t> </a:t>
            </a:r>
            <a:r>
              <a:rPr lang="en-US" sz="2400" b="0" i="0" dirty="0" err="1">
                <a:solidFill>
                  <a:srgbClr val="E3CEAB"/>
                </a:solidFill>
                <a:effectLst/>
                <a:latin typeface="Courier New" panose="02070309020205020404" pitchFamily="49" charset="0"/>
              </a:rPr>
              <a:t>int</a:t>
            </a:r>
            <a:r>
              <a:rPr lang="en-US" sz="2400" b="0" i="0" dirty="0">
                <a:solidFill>
                  <a:srgbClr val="DCDCDC"/>
                </a:solidFill>
                <a:effectLst/>
                <a:latin typeface="Courier New" panose="02070309020205020404" pitchFamily="49" charset="0"/>
              </a:rPr>
              <a:t> </a:t>
            </a:r>
            <a:r>
              <a:rPr lang="en-US" sz="2400" b="0" i="0" dirty="0">
                <a:solidFill>
                  <a:srgbClr val="E3CEAB"/>
                </a:solidFill>
                <a:effectLst/>
                <a:latin typeface="Courier New" panose="02070309020205020404" pitchFamily="49" charset="0"/>
              </a:rPr>
              <a:t>value</a:t>
            </a:r>
            <a:r>
              <a:rPr lang="en-US" sz="2400" b="0" i="0" dirty="0">
                <a:solidFill>
                  <a:srgbClr val="DCDCDC"/>
                </a:solidFill>
                <a:effectLst/>
                <a:latin typeface="Courier New" panose="02070309020205020404" pitchFamily="49" charset="0"/>
              </a:rPr>
              <a:t>; </a:t>
            </a:r>
          </a:p>
          <a:p>
            <a:r>
              <a:rPr lang="en-US" sz="2400" dirty="0">
                <a:solidFill>
                  <a:srgbClr val="E3CEAB"/>
                </a:solidFill>
                <a:latin typeface="inherit"/>
              </a:rPr>
              <a:t>   </a:t>
            </a:r>
            <a:r>
              <a:rPr lang="en-US" sz="2400" b="0" i="0" dirty="0">
                <a:solidFill>
                  <a:srgbClr val="E3CEAB"/>
                </a:solidFill>
                <a:effectLst/>
                <a:latin typeface="inherit"/>
              </a:rPr>
              <a:t>public</a:t>
            </a:r>
            <a:r>
              <a:rPr lang="en-US" sz="2400" b="0" i="0" dirty="0">
                <a:solidFill>
                  <a:srgbClr val="DCDCDC"/>
                </a:solidFill>
                <a:effectLst/>
                <a:latin typeface="Courier New" panose="02070309020205020404" pitchFamily="49" charset="0"/>
              </a:rPr>
              <a:t> </a:t>
            </a:r>
            <a:r>
              <a:rPr lang="en-US" sz="2400" b="0" i="0" dirty="0">
                <a:solidFill>
                  <a:srgbClr val="E3CEAB"/>
                </a:solidFill>
                <a:effectLst/>
                <a:latin typeface="inherit"/>
              </a:rPr>
              <a:t>void</a:t>
            </a:r>
            <a:r>
              <a:rPr lang="en-US" sz="2400" b="0" i="0" dirty="0">
                <a:solidFill>
                  <a:srgbClr val="DCDCDC"/>
                </a:solidFill>
                <a:effectLst/>
                <a:latin typeface="Courier New" panose="02070309020205020404" pitchFamily="49" charset="0"/>
              </a:rPr>
              <a:t> </a:t>
            </a:r>
            <a:r>
              <a:rPr lang="en-US" sz="2400" b="0" i="0" dirty="0" err="1">
                <a:solidFill>
                  <a:srgbClr val="EFEF8F"/>
                </a:solidFill>
                <a:effectLst/>
                <a:latin typeface="inherit"/>
              </a:rPr>
              <a:t>setValue</a:t>
            </a:r>
            <a:r>
              <a:rPr lang="en-US" sz="2400" b="0" i="0" dirty="0">
                <a:solidFill>
                  <a:srgbClr val="DCDCDC"/>
                </a:solidFill>
                <a:effectLst/>
                <a:latin typeface="Courier New" panose="02070309020205020404" pitchFamily="49" charset="0"/>
              </a:rPr>
              <a:t>(</a:t>
            </a:r>
            <a:r>
              <a:rPr lang="en-US" sz="2400" b="0" i="0" dirty="0" err="1">
                <a:solidFill>
                  <a:srgbClr val="E3CEAB"/>
                </a:solidFill>
                <a:effectLst/>
                <a:latin typeface="inherit"/>
              </a:rPr>
              <a:t>int</a:t>
            </a:r>
            <a:r>
              <a:rPr lang="en-US" sz="2400" b="0" i="0" dirty="0">
                <a:solidFill>
                  <a:srgbClr val="DCDCDC"/>
                </a:solidFill>
                <a:effectLst/>
                <a:latin typeface="inherit"/>
              </a:rPr>
              <a:t> </a:t>
            </a:r>
            <a:r>
              <a:rPr lang="en-US" sz="2400" b="0" i="0" dirty="0">
                <a:solidFill>
                  <a:srgbClr val="E3CEAB"/>
                </a:solidFill>
                <a:effectLst/>
                <a:latin typeface="inherit"/>
              </a:rPr>
              <a:t>value</a:t>
            </a:r>
            <a:r>
              <a:rPr lang="en-US" sz="2400" b="0" i="0" dirty="0">
                <a:solidFill>
                  <a:srgbClr val="DCDCDC"/>
                </a:solidFill>
                <a:effectLst/>
                <a:latin typeface="Courier New" panose="02070309020205020404" pitchFamily="49" charset="0"/>
              </a:rPr>
              <a:t>) { </a:t>
            </a:r>
          </a:p>
          <a:p>
            <a:pPr lvl="1"/>
            <a:r>
              <a:rPr lang="en-US" sz="2400" b="0" i="0" dirty="0">
                <a:solidFill>
                  <a:srgbClr val="E3CEAB"/>
                </a:solidFill>
                <a:effectLst/>
                <a:latin typeface="Courier New" panose="02070309020205020404" pitchFamily="49" charset="0"/>
              </a:rPr>
              <a:t>if</a:t>
            </a:r>
            <a:r>
              <a:rPr lang="en-US" sz="2400" b="0" i="0" dirty="0">
                <a:solidFill>
                  <a:srgbClr val="DCDCDC"/>
                </a:solidFill>
                <a:effectLst/>
                <a:latin typeface="Courier New" panose="02070309020205020404" pitchFamily="49" charset="0"/>
              </a:rPr>
              <a:t> (</a:t>
            </a:r>
            <a:r>
              <a:rPr lang="en-US" sz="2400" b="0" i="0" dirty="0">
                <a:solidFill>
                  <a:srgbClr val="E3CEAB"/>
                </a:solidFill>
                <a:effectLst/>
                <a:latin typeface="Courier New" panose="02070309020205020404" pitchFamily="49" charset="0"/>
              </a:rPr>
              <a:t>value</a:t>
            </a:r>
            <a:r>
              <a:rPr lang="en-US" sz="2400" b="0" i="0" dirty="0">
                <a:solidFill>
                  <a:srgbClr val="DCDCDC"/>
                </a:solidFill>
                <a:effectLst/>
                <a:latin typeface="Courier New" panose="02070309020205020404" pitchFamily="49" charset="0"/>
              </a:rPr>
              <a:t> &gt; </a:t>
            </a:r>
            <a:r>
              <a:rPr lang="en-US" sz="2400" b="0" i="0" dirty="0">
                <a:solidFill>
                  <a:srgbClr val="8CD0D3"/>
                </a:solidFill>
                <a:effectLst/>
                <a:latin typeface="Courier New" panose="02070309020205020404" pitchFamily="49" charset="0"/>
              </a:rPr>
              <a:t>0</a:t>
            </a:r>
            <a:r>
              <a:rPr lang="en-US" sz="2400" b="0" i="0" dirty="0">
                <a:solidFill>
                  <a:srgbClr val="DCDCDC"/>
                </a:solidFill>
                <a:effectLst/>
                <a:latin typeface="Courier New" panose="02070309020205020404" pitchFamily="49" charset="0"/>
              </a:rPr>
              <a:t>) { </a:t>
            </a:r>
          </a:p>
          <a:p>
            <a:pPr lvl="1"/>
            <a:r>
              <a:rPr lang="en-US" sz="2400" b="0" i="0" dirty="0" err="1">
                <a:solidFill>
                  <a:srgbClr val="E3CEAB"/>
                </a:solidFill>
                <a:effectLst/>
                <a:latin typeface="Courier New" panose="02070309020205020404" pitchFamily="49" charset="0"/>
              </a:rPr>
              <a:t>this</a:t>
            </a:r>
            <a:r>
              <a:rPr lang="en-US" sz="2400" b="0" i="0" dirty="0" err="1">
                <a:solidFill>
                  <a:srgbClr val="DCDCDC"/>
                </a:solidFill>
                <a:effectLst/>
                <a:latin typeface="Courier New" panose="02070309020205020404" pitchFamily="49" charset="0"/>
              </a:rPr>
              <a:t>.</a:t>
            </a:r>
            <a:r>
              <a:rPr lang="en-US" sz="2400" b="0" i="0" dirty="0" err="1">
                <a:solidFill>
                  <a:srgbClr val="E3CEAB"/>
                </a:solidFill>
                <a:effectLst/>
                <a:latin typeface="Courier New" panose="02070309020205020404" pitchFamily="49" charset="0"/>
              </a:rPr>
              <a:t>value</a:t>
            </a:r>
            <a:r>
              <a:rPr lang="en-US" sz="2400" b="0" i="0" dirty="0">
                <a:solidFill>
                  <a:srgbClr val="DCDCDC"/>
                </a:solidFill>
                <a:effectLst/>
                <a:latin typeface="Courier New" panose="02070309020205020404" pitchFamily="49" charset="0"/>
              </a:rPr>
              <a:t> = </a:t>
            </a:r>
            <a:r>
              <a:rPr lang="en-US" sz="2400" b="0" i="0" dirty="0">
                <a:solidFill>
                  <a:srgbClr val="E3CEAB"/>
                </a:solidFill>
                <a:effectLst/>
                <a:latin typeface="Courier New" panose="02070309020205020404" pitchFamily="49" charset="0"/>
              </a:rPr>
              <a:t>value</a:t>
            </a:r>
            <a:r>
              <a:rPr lang="en-US" sz="2400" b="0" i="0" dirty="0">
                <a:solidFill>
                  <a:srgbClr val="DCDCDC"/>
                </a:solidFill>
                <a:effectLst/>
                <a:latin typeface="Courier New" panose="02070309020205020404" pitchFamily="49" charset="0"/>
              </a:rPr>
              <a:t>; </a:t>
            </a:r>
          </a:p>
          <a:p>
            <a:pPr lvl="1"/>
            <a:r>
              <a:rPr lang="en-US" sz="2400" b="0" i="0" dirty="0">
                <a:solidFill>
                  <a:srgbClr val="DCDCDC"/>
                </a:solidFill>
                <a:effectLst/>
                <a:latin typeface="Courier New" panose="02070309020205020404" pitchFamily="49" charset="0"/>
              </a:rPr>
              <a:t>} </a:t>
            </a:r>
          </a:p>
          <a:p>
            <a:r>
              <a:rPr lang="en-US" sz="2400" b="0" i="0" dirty="0">
                <a:solidFill>
                  <a:srgbClr val="DCDCDC"/>
                </a:solidFill>
                <a:effectLst/>
                <a:latin typeface="Courier New" panose="02070309020205020404" pitchFamily="49" charset="0"/>
              </a:rPr>
              <a:t>  } </a:t>
            </a:r>
          </a:p>
          <a:p>
            <a:r>
              <a:rPr lang="en-US" sz="2400" b="0" i="0" dirty="0">
                <a:solidFill>
                  <a:srgbClr val="DCDCDC"/>
                </a:solidFill>
                <a:effectLst/>
                <a:latin typeface="Courier New" panose="02070309020205020404" pitchFamily="49" charset="0"/>
              </a:rPr>
              <a:t>}</a:t>
            </a:r>
            <a:endParaRPr lang="en-US" sz="2400" dirty="0"/>
          </a:p>
        </p:txBody>
      </p:sp>
      <p:sp>
        <p:nvSpPr>
          <p:cNvPr id="7" name="Rectangle 6"/>
          <p:cNvSpPr/>
          <p:nvPr/>
        </p:nvSpPr>
        <p:spPr>
          <a:xfrm>
            <a:off x="1165424" y="5353282"/>
            <a:ext cx="6096000" cy="80021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2800" dirty="0"/>
              <a:t>What if value was public?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5773289"/>
      </p:ext>
    </p:extLst>
  </p:cSld>
  <p:clrMapOvr>
    <a:masterClrMapping/>
  </p:clrMapOvr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Slate">
  <a:themeElements>
    <a:clrScheme name="Slate">
      <a:dk1>
        <a:sysClr val="windowText" lastClr="000000"/>
      </a:dk1>
      <a:lt1>
        <a:sysClr val="window" lastClr="FFFFFF"/>
      </a:lt1>
      <a:dk2>
        <a:srgbClr val="212123"/>
      </a:dk2>
      <a:lt2>
        <a:srgbClr val="DADADA"/>
      </a:lt2>
      <a:accent1>
        <a:srgbClr val="BC451B"/>
      </a:accent1>
      <a:accent2>
        <a:srgbClr val="D3BA68"/>
      </a:accent2>
      <a:accent3>
        <a:srgbClr val="BB8640"/>
      </a:accent3>
      <a:accent4>
        <a:srgbClr val="AD9277"/>
      </a:accent4>
      <a:accent5>
        <a:srgbClr val="A55A43"/>
      </a:accent5>
      <a:accent6>
        <a:srgbClr val="AD9D7B"/>
      </a:accent6>
      <a:hlink>
        <a:srgbClr val="E98052"/>
      </a:hlink>
      <a:folHlink>
        <a:srgbClr val="F4B69B"/>
      </a:folHlink>
    </a:clrScheme>
    <a:fontScheme name="Slate">
      <a:majorFont>
        <a:latin typeface="Calisto MT" panose="02040603050505030304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alisto MT" panose="02040603050505030304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late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0000"/>
                <a:lumMod val="90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63500" dist="25400" dir="5400000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7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hardEdge"/>
          </a:sp3d>
        </a:effectStyle>
      </a:effectStyleLst>
      <a:bgFillStyleLst>
        <a:solidFill>
          <a:schemeClr val="phClr"/>
        </a:solidFill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lumMod val="80000"/>
              </a:schemeClr>
              <a:schemeClr val="phClr">
                <a:tint val="98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ate" id="{C3F70B94-7CE9-428E-ADC1-3269CC2C3385}" vid="{3F2DE9A5-64E6-437C-A389-CC4477E817E8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1508</TotalTime>
  <Words>883</Words>
  <Application>Microsoft Macintosh PowerPoint</Application>
  <PresentationFormat>Widescreen</PresentationFormat>
  <Paragraphs>156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13</vt:i4>
      </vt:variant>
    </vt:vector>
  </HeadingPairs>
  <TitlesOfParts>
    <vt:vector size="24" baseType="lpstr">
      <vt:lpstr>Arial</vt:lpstr>
      <vt:lpstr>Calibri</vt:lpstr>
      <vt:lpstr>Calibri Light</vt:lpstr>
      <vt:lpstr>Calisto MT</vt:lpstr>
      <vt:lpstr>Courier New</vt:lpstr>
      <vt:lpstr>inherit</vt:lpstr>
      <vt:lpstr>Trebuchet MS</vt:lpstr>
      <vt:lpstr>Wingdings</vt:lpstr>
      <vt:lpstr>Wingdings 2</vt:lpstr>
      <vt:lpstr>Office Theme</vt:lpstr>
      <vt:lpstr>Slate</vt:lpstr>
      <vt:lpstr>CLASS DEFINITION (&gt; 1 CONSTRUCTOR)</vt:lpstr>
      <vt:lpstr>CLASS DEFINITION (&gt; 1 CONSTRUCTOR)</vt:lpstr>
      <vt:lpstr>this keyword </vt:lpstr>
      <vt:lpstr>CLASS DEFINITION (&gt; 1 CONSTRUCTOR) </vt:lpstr>
      <vt:lpstr>CLASS DEFINITION (METHODS) </vt:lpstr>
      <vt:lpstr>CLASS DEFINITION (METHODS) </vt:lpstr>
      <vt:lpstr>METHOD CATEGORIES (GETTERS/ACCESSORS)  </vt:lpstr>
      <vt:lpstr>METHOD CATEGORIES (SETTERS/MUTATORS) </vt:lpstr>
      <vt:lpstr>METHOD CATEGORIES (SETTERS/MUTATORS)  </vt:lpstr>
      <vt:lpstr>'BEST' PRACTICES  </vt:lpstr>
      <vt:lpstr>A QUICK INTRO TO UML  </vt:lpstr>
      <vt:lpstr>A QUICK INTRO TO UML </vt:lpstr>
      <vt:lpstr>Example</vt:lpstr>
    </vt:vector>
  </TitlesOfParts>
  <LinksUpToDate>false</LinksUpToDate>
  <SharedDoc>false</SharedDoc>
  <HyperlinksChanged>false</HyperlinksChanged>
  <AppVersion>16.0009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CS 251 MORE OOP </dc:title>
  <dc:creator>Ahmed Saleh Shatnawi</dc:creator>
  <cp:lastModifiedBy>ahmed shatnawi</cp:lastModifiedBy>
  <cp:revision>36</cp:revision>
  <dcterms:created xsi:type="dcterms:W3CDTF">2017-02-04T17:11:37Z</dcterms:created>
  <dcterms:modified xsi:type="dcterms:W3CDTF">2018-01-30T21:52:37Z</dcterms:modified>
</cp:coreProperties>
</file>